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27.xml" ContentType="application/vnd.openxmlformats-officedocument.presentationml.notesSlide+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1" r:id="rId1"/>
  </p:sldMasterIdLst>
  <p:notesMasterIdLst>
    <p:notesMasterId r:id="rId37"/>
  </p:notesMasterIdLst>
  <p:sldIdLst>
    <p:sldId id="256" r:id="rId2"/>
    <p:sldId id="257" r:id="rId3"/>
    <p:sldId id="306" r:id="rId4"/>
    <p:sldId id="332" r:id="rId5"/>
    <p:sldId id="317" r:id="rId6"/>
    <p:sldId id="330" r:id="rId7"/>
    <p:sldId id="307" r:id="rId8"/>
    <p:sldId id="318" r:id="rId9"/>
    <p:sldId id="321" r:id="rId10"/>
    <p:sldId id="320" r:id="rId11"/>
    <p:sldId id="344" r:id="rId12"/>
    <p:sldId id="323" r:id="rId13"/>
    <p:sldId id="335" r:id="rId14"/>
    <p:sldId id="328" r:id="rId15"/>
    <p:sldId id="336" r:id="rId16"/>
    <p:sldId id="311" r:id="rId17"/>
    <p:sldId id="324" r:id="rId18"/>
    <p:sldId id="325" r:id="rId19"/>
    <p:sldId id="329" r:id="rId20"/>
    <p:sldId id="343" r:id="rId21"/>
    <p:sldId id="312" r:id="rId22"/>
    <p:sldId id="326" r:id="rId23"/>
    <p:sldId id="327" r:id="rId24"/>
    <p:sldId id="341" r:id="rId25"/>
    <p:sldId id="342" r:id="rId26"/>
    <p:sldId id="340" r:id="rId27"/>
    <p:sldId id="338" r:id="rId28"/>
    <p:sldId id="339" r:id="rId29"/>
    <p:sldId id="331" r:id="rId30"/>
    <p:sldId id="334" r:id="rId31"/>
    <p:sldId id="304" r:id="rId32"/>
    <p:sldId id="313" r:id="rId33"/>
    <p:sldId id="322" r:id="rId34"/>
    <p:sldId id="346" r:id="rId35"/>
    <p:sldId id="333" r:id="rId36"/>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48312"/>
    <a:srgbClr val="4F81BD"/>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548" autoAdjust="0"/>
    <p:restoredTop sz="77086" autoAdjust="0"/>
  </p:normalViewPr>
  <p:slideViewPr>
    <p:cSldViewPr snapToGrid="0">
      <p:cViewPr>
        <p:scale>
          <a:sx n="112" d="100"/>
          <a:sy n="112" d="100"/>
        </p:scale>
        <p:origin x="348" y="7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diagrams/_rels/data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ata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2.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_rels/drawing3.xml.rels><?xml version="1.0" encoding="UTF-8" standalone="yes"?>
<Relationships xmlns="http://schemas.openxmlformats.org/package/2006/relationships"><Relationship Id="rId8" Type="http://schemas.openxmlformats.org/officeDocument/2006/relationships/image" Target="../media/image24.sv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image" Target="../media/image18.svg"/><Relationship Id="rId1" Type="http://schemas.openxmlformats.org/officeDocument/2006/relationships/image" Target="../media/image17.png"/><Relationship Id="rId6" Type="http://schemas.openxmlformats.org/officeDocument/2006/relationships/image" Target="../media/image22.svg"/><Relationship Id="rId5" Type="http://schemas.openxmlformats.org/officeDocument/2006/relationships/image" Target="../media/image21.png"/><Relationship Id="rId4" Type="http://schemas.openxmlformats.org/officeDocument/2006/relationships/image" Target="../media/image20.sv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a:alpha val="0"/>
      </a:schemeClr>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CDEC95ED-A221-4EC9-AEED-58C82C48626E}"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en-US"/>
        </a:p>
      </dgm:t>
    </dgm:pt>
    <dgm:pt modelId="{66F8026C-6020-487B-A151-54014FE34708}">
      <dgm:prSet/>
      <dgm:spPr/>
      <dgm:t>
        <a:bodyPr/>
        <a:lstStyle/>
        <a:p>
          <a:r>
            <a:rPr lang="de-DE" dirty="0"/>
            <a:t>Handle of big data sets and data volume [1]</a:t>
          </a:r>
          <a:endParaRPr lang="en-US" dirty="0"/>
        </a:p>
      </dgm:t>
    </dgm:pt>
    <dgm:pt modelId="{C90FC925-0E3E-4265-9C9E-E55EB9E142EE}" type="parTrans" cxnId="{DD3136CE-F900-489B-A874-0F02B404A139}">
      <dgm:prSet/>
      <dgm:spPr/>
      <dgm:t>
        <a:bodyPr/>
        <a:lstStyle/>
        <a:p>
          <a:endParaRPr lang="en-US"/>
        </a:p>
      </dgm:t>
    </dgm:pt>
    <dgm:pt modelId="{56C15F70-B430-4F93-8D8A-423112B701DF}" type="sibTrans" cxnId="{DD3136CE-F900-489B-A874-0F02B404A139}">
      <dgm:prSet/>
      <dgm:spPr/>
      <dgm:t>
        <a:bodyPr/>
        <a:lstStyle/>
        <a:p>
          <a:endParaRPr lang="en-US"/>
        </a:p>
      </dgm:t>
    </dgm:pt>
    <dgm:pt modelId="{C2D07B9B-25E0-42E4-BE4A-0FF5B05B50B1}">
      <dgm:prSet/>
      <dgm:spPr/>
      <dgm:t>
        <a:bodyPr/>
        <a:lstStyle/>
        <a:p>
          <a:r>
            <a:rPr lang="de-DE" dirty="0"/>
            <a:t>Comparison of spaces and time [1]</a:t>
          </a:r>
          <a:endParaRPr lang="en-US" dirty="0"/>
        </a:p>
      </dgm:t>
    </dgm:pt>
    <dgm:pt modelId="{499C8151-0315-4172-9ED3-6AD31CCB0563}" type="parTrans" cxnId="{B5AE2057-C41C-46F7-AD4B-79CDDF031433}">
      <dgm:prSet/>
      <dgm:spPr/>
      <dgm:t>
        <a:bodyPr/>
        <a:lstStyle/>
        <a:p>
          <a:endParaRPr lang="en-US"/>
        </a:p>
      </dgm:t>
    </dgm:pt>
    <dgm:pt modelId="{BAF5A758-D9C8-43BA-B611-8D4814DABBFE}" type="sibTrans" cxnId="{B5AE2057-C41C-46F7-AD4B-79CDDF031433}">
      <dgm:prSet/>
      <dgm:spPr/>
      <dgm:t>
        <a:bodyPr/>
        <a:lstStyle/>
        <a:p>
          <a:endParaRPr lang="en-US"/>
        </a:p>
      </dgm:t>
    </dgm:pt>
    <dgm:pt modelId="{A376EC80-A769-4CE5-A93B-4C3E4330F586}">
      <dgm:prSet/>
      <dgm:spPr/>
      <dgm:t>
        <a:bodyPr/>
        <a:lstStyle/>
        <a:p>
          <a:r>
            <a:rPr lang="de-DE" dirty="0"/>
            <a:t>Level of detail on demand [1]</a:t>
          </a:r>
          <a:endParaRPr lang="en-US" dirty="0"/>
        </a:p>
      </dgm:t>
    </dgm:pt>
    <dgm:pt modelId="{C75722E7-FE61-40DB-9044-1DADF331943C}" type="parTrans" cxnId="{B94A305E-9F39-47A3-945A-F801A64D4851}">
      <dgm:prSet/>
      <dgm:spPr/>
      <dgm:t>
        <a:bodyPr/>
        <a:lstStyle/>
        <a:p>
          <a:endParaRPr lang="en-US"/>
        </a:p>
      </dgm:t>
    </dgm:pt>
    <dgm:pt modelId="{F16CE89A-3A4F-408F-8EB5-DB3463BA3815}" type="sibTrans" cxnId="{B94A305E-9F39-47A3-945A-F801A64D4851}">
      <dgm:prSet/>
      <dgm:spPr/>
      <dgm:t>
        <a:bodyPr/>
        <a:lstStyle/>
        <a:p>
          <a:endParaRPr lang="en-US"/>
        </a:p>
      </dgm:t>
    </dgm:pt>
    <dgm:pt modelId="{1C9287E6-8B17-4A4C-BBE3-7B2EB96EA2AF}" type="pres">
      <dgm:prSet presAssocID="{CDEC95ED-A221-4EC9-AEED-58C82C48626E}" presName="linear" presStyleCnt="0">
        <dgm:presLayoutVars>
          <dgm:animLvl val="lvl"/>
          <dgm:resizeHandles val="exact"/>
        </dgm:presLayoutVars>
      </dgm:prSet>
      <dgm:spPr/>
    </dgm:pt>
    <dgm:pt modelId="{010B4D58-2FD4-4EA8-8A5C-0DFF622BEE19}" type="pres">
      <dgm:prSet presAssocID="{66F8026C-6020-487B-A151-54014FE34708}" presName="parentText" presStyleLbl="node1" presStyleIdx="0" presStyleCnt="3">
        <dgm:presLayoutVars>
          <dgm:chMax val="0"/>
          <dgm:bulletEnabled val="1"/>
        </dgm:presLayoutVars>
      </dgm:prSet>
      <dgm:spPr/>
    </dgm:pt>
    <dgm:pt modelId="{B6F4AA26-4128-4197-AE66-CB6DD08558C1}" type="pres">
      <dgm:prSet presAssocID="{56C15F70-B430-4F93-8D8A-423112B701DF}" presName="spacer" presStyleCnt="0"/>
      <dgm:spPr/>
    </dgm:pt>
    <dgm:pt modelId="{A68DD628-3ED6-4303-989A-0F5FEEE11918}" type="pres">
      <dgm:prSet presAssocID="{C2D07B9B-25E0-42E4-BE4A-0FF5B05B50B1}" presName="parentText" presStyleLbl="node1" presStyleIdx="1" presStyleCnt="3">
        <dgm:presLayoutVars>
          <dgm:chMax val="0"/>
          <dgm:bulletEnabled val="1"/>
        </dgm:presLayoutVars>
      </dgm:prSet>
      <dgm:spPr/>
    </dgm:pt>
    <dgm:pt modelId="{21F26FD4-39BE-4FE0-879D-59232F5AB134}" type="pres">
      <dgm:prSet presAssocID="{BAF5A758-D9C8-43BA-B611-8D4814DABBFE}" presName="spacer" presStyleCnt="0"/>
      <dgm:spPr/>
    </dgm:pt>
    <dgm:pt modelId="{EF0DC811-A035-43F9-973A-28400E89721E}" type="pres">
      <dgm:prSet presAssocID="{A376EC80-A769-4CE5-A93B-4C3E4330F586}" presName="parentText" presStyleLbl="node1" presStyleIdx="2" presStyleCnt="3">
        <dgm:presLayoutVars>
          <dgm:chMax val="0"/>
          <dgm:bulletEnabled val="1"/>
        </dgm:presLayoutVars>
      </dgm:prSet>
      <dgm:spPr/>
    </dgm:pt>
  </dgm:ptLst>
  <dgm:cxnLst>
    <dgm:cxn modelId="{652CC60B-7183-4F80-A4B4-501F2B841209}" type="presOf" srcId="{A376EC80-A769-4CE5-A93B-4C3E4330F586}" destId="{EF0DC811-A035-43F9-973A-28400E89721E}" srcOrd="0" destOrd="0" presId="urn:microsoft.com/office/officeart/2005/8/layout/vList2"/>
    <dgm:cxn modelId="{C8B5E65D-68D3-458F-ADCC-F5E877E120F9}" type="presOf" srcId="{66F8026C-6020-487B-A151-54014FE34708}" destId="{010B4D58-2FD4-4EA8-8A5C-0DFF622BEE19}" srcOrd="0" destOrd="0" presId="urn:microsoft.com/office/officeart/2005/8/layout/vList2"/>
    <dgm:cxn modelId="{B94A305E-9F39-47A3-945A-F801A64D4851}" srcId="{CDEC95ED-A221-4EC9-AEED-58C82C48626E}" destId="{A376EC80-A769-4CE5-A93B-4C3E4330F586}" srcOrd="2" destOrd="0" parTransId="{C75722E7-FE61-40DB-9044-1DADF331943C}" sibTransId="{F16CE89A-3A4F-408F-8EB5-DB3463BA3815}"/>
    <dgm:cxn modelId="{B5AE2057-C41C-46F7-AD4B-79CDDF031433}" srcId="{CDEC95ED-A221-4EC9-AEED-58C82C48626E}" destId="{C2D07B9B-25E0-42E4-BE4A-0FF5B05B50B1}" srcOrd="1" destOrd="0" parTransId="{499C8151-0315-4172-9ED3-6AD31CCB0563}" sibTransId="{BAF5A758-D9C8-43BA-B611-8D4814DABBFE}"/>
    <dgm:cxn modelId="{C3B7C48C-4FF4-49DE-BF06-4841DF8DAC42}" type="presOf" srcId="{CDEC95ED-A221-4EC9-AEED-58C82C48626E}" destId="{1C9287E6-8B17-4A4C-BBE3-7B2EB96EA2AF}" srcOrd="0" destOrd="0" presId="urn:microsoft.com/office/officeart/2005/8/layout/vList2"/>
    <dgm:cxn modelId="{DD3136CE-F900-489B-A874-0F02B404A139}" srcId="{CDEC95ED-A221-4EC9-AEED-58C82C48626E}" destId="{66F8026C-6020-487B-A151-54014FE34708}" srcOrd="0" destOrd="0" parTransId="{C90FC925-0E3E-4265-9C9E-E55EB9E142EE}" sibTransId="{56C15F70-B430-4F93-8D8A-423112B701DF}"/>
    <dgm:cxn modelId="{1AFDD4DF-9116-4A46-89B9-F8A05FA15844}" type="presOf" srcId="{C2D07B9B-25E0-42E4-BE4A-0FF5B05B50B1}" destId="{A68DD628-3ED6-4303-989A-0F5FEEE11918}" srcOrd="0" destOrd="0" presId="urn:microsoft.com/office/officeart/2005/8/layout/vList2"/>
    <dgm:cxn modelId="{13B283B0-F11B-4128-A7C0-CFA3CD8DD616}" type="presParOf" srcId="{1C9287E6-8B17-4A4C-BBE3-7B2EB96EA2AF}" destId="{010B4D58-2FD4-4EA8-8A5C-0DFF622BEE19}" srcOrd="0" destOrd="0" presId="urn:microsoft.com/office/officeart/2005/8/layout/vList2"/>
    <dgm:cxn modelId="{839B44A7-362E-4BBA-BB86-E68173C9E89C}" type="presParOf" srcId="{1C9287E6-8B17-4A4C-BBE3-7B2EB96EA2AF}" destId="{B6F4AA26-4128-4197-AE66-CB6DD08558C1}" srcOrd="1" destOrd="0" presId="urn:microsoft.com/office/officeart/2005/8/layout/vList2"/>
    <dgm:cxn modelId="{57E4C4AA-DB56-4214-81EA-3DE0B3288859}" type="presParOf" srcId="{1C9287E6-8B17-4A4C-BBE3-7B2EB96EA2AF}" destId="{A68DD628-3ED6-4303-989A-0F5FEEE11918}" srcOrd="2" destOrd="0" presId="urn:microsoft.com/office/officeart/2005/8/layout/vList2"/>
    <dgm:cxn modelId="{A2337E57-3172-4D48-BA26-0DBC62E3FE65}" type="presParOf" srcId="{1C9287E6-8B17-4A4C-BBE3-7B2EB96EA2AF}" destId="{21F26FD4-39BE-4FE0-879D-59232F5AB134}" srcOrd="3" destOrd="0" presId="urn:microsoft.com/office/officeart/2005/8/layout/vList2"/>
    <dgm:cxn modelId="{E6AD527C-BB15-42E0-AEAB-F7223797BC4D}" type="presParOf" srcId="{1C9287E6-8B17-4A4C-BBE3-7B2EB96EA2AF}" destId="{EF0DC811-A035-43F9-973A-28400E89721E}" srcOrd="4" destOrd="0" presId="urn:microsoft.com/office/officeart/2005/8/layout/vList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78C08B2-B252-41AB-A483-011A4F7566A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0C0995-4E61-44D0-A418-D2231DD25586}">
      <dgm:prSet/>
      <dgm:spPr/>
      <dgm:t>
        <a:bodyPr/>
        <a:lstStyle/>
        <a:p>
          <a:pPr>
            <a:lnSpc>
              <a:spcPct val="100000"/>
            </a:lnSpc>
          </a:pPr>
          <a:r>
            <a:rPr lang="en-US" b="0" i="0" baseline="0"/>
            <a:t>Near Real-Time processing and visual analytics</a:t>
          </a:r>
          <a:endParaRPr lang="en-US"/>
        </a:p>
      </dgm:t>
    </dgm:pt>
    <dgm:pt modelId="{863DAB77-827F-45D6-A186-76D2DCCC8323}" type="parTrans" cxnId="{59D2C58F-728A-4AFB-B545-C0024DD1B386}">
      <dgm:prSet/>
      <dgm:spPr/>
      <dgm:t>
        <a:bodyPr/>
        <a:lstStyle/>
        <a:p>
          <a:endParaRPr lang="en-US"/>
        </a:p>
      </dgm:t>
    </dgm:pt>
    <dgm:pt modelId="{E036A655-BA7D-4BED-9E97-20BAB6F75980}" type="sibTrans" cxnId="{59D2C58F-728A-4AFB-B545-C0024DD1B386}">
      <dgm:prSet/>
      <dgm:spPr/>
      <dgm:t>
        <a:bodyPr/>
        <a:lstStyle/>
        <a:p>
          <a:endParaRPr lang="en-US"/>
        </a:p>
      </dgm:t>
    </dgm:pt>
    <dgm:pt modelId="{4F3D9FDE-7AB6-4283-AAB4-3321E10DF3A5}">
      <dgm:prSet/>
      <dgm:spPr/>
      <dgm:t>
        <a:bodyPr/>
        <a:lstStyle/>
        <a:p>
          <a:pPr>
            <a:lnSpc>
              <a:spcPct val="100000"/>
            </a:lnSpc>
          </a:pPr>
          <a:r>
            <a:rPr lang="en-US" b="0" i="0" baseline="0"/>
            <a:t>A scalable automated data pipeline</a:t>
          </a:r>
          <a:endParaRPr lang="en-US"/>
        </a:p>
      </dgm:t>
    </dgm:pt>
    <dgm:pt modelId="{10534E07-37DA-48E7-8BCA-E8E75D47E30A}" type="parTrans" cxnId="{B0790A64-8400-4EFC-BC48-7D75D9C68285}">
      <dgm:prSet/>
      <dgm:spPr/>
      <dgm:t>
        <a:bodyPr/>
        <a:lstStyle/>
        <a:p>
          <a:endParaRPr lang="en-US"/>
        </a:p>
      </dgm:t>
    </dgm:pt>
    <dgm:pt modelId="{978921B2-1DEF-4853-83F7-060C0EA31533}" type="sibTrans" cxnId="{B0790A64-8400-4EFC-BC48-7D75D9C68285}">
      <dgm:prSet/>
      <dgm:spPr/>
      <dgm:t>
        <a:bodyPr/>
        <a:lstStyle/>
        <a:p>
          <a:endParaRPr lang="en-US"/>
        </a:p>
      </dgm:t>
    </dgm:pt>
    <dgm:pt modelId="{E1C9F035-3C7A-461D-A485-4BF931F5694D}">
      <dgm:prSet/>
      <dgm:spPr/>
      <dgm:t>
        <a:bodyPr/>
        <a:lstStyle/>
        <a:p>
          <a:pPr>
            <a:lnSpc>
              <a:spcPct val="100000"/>
            </a:lnSpc>
          </a:pPr>
          <a:r>
            <a:rPr lang="en-US" b="0" i="0" baseline="0"/>
            <a:t>A web-based visualization application</a:t>
          </a:r>
          <a:endParaRPr lang="en-US"/>
        </a:p>
      </dgm:t>
    </dgm:pt>
    <dgm:pt modelId="{9C8CECD5-59D3-4CEB-B199-9C4D78153E90}" type="parTrans" cxnId="{F52E43E5-87BD-44E5-8E8D-8ECACFACFE8D}">
      <dgm:prSet/>
      <dgm:spPr/>
      <dgm:t>
        <a:bodyPr/>
        <a:lstStyle/>
        <a:p>
          <a:endParaRPr lang="en-US"/>
        </a:p>
      </dgm:t>
    </dgm:pt>
    <dgm:pt modelId="{986391D2-928E-4618-8422-22D12BF8AC23}" type="sibTrans" cxnId="{F52E43E5-87BD-44E5-8E8D-8ECACFACFE8D}">
      <dgm:prSet/>
      <dgm:spPr/>
      <dgm:t>
        <a:bodyPr/>
        <a:lstStyle/>
        <a:p>
          <a:endParaRPr lang="en-US"/>
        </a:p>
      </dgm:t>
    </dgm:pt>
    <dgm:pt modelId="{0481CF66-A3BD-447C-87CC-FFE7EDDF7A5E}">
      <dgm:prSet/>
      <dgm:spPr/>
      <dgm:t>
        <a:bodyPr/>
        <a:lstStyle/>
        <a:p>
          <a:pPr>
            <a:lnSpc>
              <a:spcPct val="100000"/>
            </a:lnSpc>
          </a:pPr>
          <a:r>
            <a:rPr lang="en-US"/>
            <a:t>Two detailed use cases for illustrating the use of the application</a:t>
          </a:r>
        </a:p>
      </dgm:t>
    </dgm:pt>
    <dgm:pt modelId="{001D2238-E90E-47BC-AA51-4B5E64638684}" type="parTrans" cxnId="{AFB4D176-89E4-4672-B72F-F186122B2EE8}">
      <dgm:prSet/>
      <dgm:spPr/>
      <dgm:t>
        <a:bodyPr/>
        <a:lstStyle/>
        <a:p>
          <a:endParaRPr lang="en-US"/>
        </a:p>
      </dgm:t>
    </dgm:pt>
    <dgm:pt modelId="{FBC861C8-A517-4C22-A3BA-E44C70A18AC9}" type="sibTrans" cxnId="{AFB4D176-89E4-4672-B72F-F186122B2EE8}">
      <dgm:prSet/>
      <dgm:spPr/>
      <dgm:t>
        <a:bodyPr/>
        <a:lstStyle/>
        <a:p>
          <a:endParaRPr lang="en-US"/>
        </a:p>
      </dgm:t>
    </dgm:pt>
    <dgm:pt modelId="{FB07DD27-37CC-4068-9E03-7451B3933FA8}" type="pres">
      <dgm:prSet presAssocID="{C78C08B2-B252-41AB-A483-011A4F7566AF}" presName="root" presStyleCnt="0">
        <dgm:presLayoutVars>
          <dgm:dir/>
          <dgm:resizeHandles val="exact"/>
        </dgm:presLayoutVars>
      </dgm:prSet>
      <dgm:spPr/>
    </dgm:pt>
    <dgm:pt modelId="{E2AA4E8E-1A60-4C67-8BD9-BF67C7FAFC88}" type="pres">
      <dgm:prSet presAssocID="{870C0995-4E61-44D0-A418-D2231DD25586}" presName="compNode" presStyleCnt="0"/>
      <dgm:spPr/>
    </dgm:pt>
    <dgm:pt modelId="{2DC12586-D5DB-4CF4-9B1B-8B66081473EF}" type="pres">
      <dgm:prSet presAssocID="{870C0995-4E61-44D0-A418-D2231DD25586}" presName="bgRect" presStyleLbl="bgShp" presStyleIdx="0" presStyleCnt="4"/>
      <dgm:spPr/>
    </dgm:pt>
    <dgm:pt modelId="{2FBC568B-85E8-4168-A9C8-B6831725AD80}" type="pres">
      <dgm:prSet presAssocID="{870C0995-4E61-44D0-A418-D2231DD255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BD6DEB0B-5C01-488E-8026-DDF7F8FF3D2A}" type="pres">
      <dgm:prSet presAssocID="{870C0995-4E61-44D0-A418-D2231DD25586}" presName="spaceRect" presStyleCnt="0"/>
      <dgm:spPr/>
    </dgm:pt>
    <dgm:pt modelId="{7CA4EB52-F0D1-4348-998F-403C920F8FB7}" type="pres">
      <dgm:prSet presAssocID="{870C0995-4E61-44D0-A418-D2231DD25586}" presName="parTx" presStyleLbl="revTx" presStyleIdx="0" presStyleCnt="4">
        <dgm:presLayoutVars>
          <dgm:chMax val="0"/>
          <dgm:chPref val="0"/>
        </dgm:presLayoutVars>
      </dgm:prSet>
      <dgm:spPr/>
    </dgm:pt>
    <dgm:pt modelId="{50AB84CA-D7AA-45E6-8A02-ED06054ABA90}" type="pres">
      <dgm:prSet presAssocID="{E036A655-BA7D-4BED-9E97-20BAB6F75980}" presName="sibTrans" presStyleCnt="0"/>
      <dgm:spPr/>
    </dgm:pt>
    <dgm:pt modelId="{D6E7D9EA-65E7-458C-9D5E-42CFB03787A2}" type="pres">
      <dgm:prSet presAssocID="{4F3D9FDE-7AB6-4283-AAB4-3321E10DF3A5}" presName="compNode" presStyleCnt="0"/>
      <dgm:spPr/>
    </dgm:pt>
    <dgm:pt modelId="{071897BE-7C06-4812-84CC-901607128ECD}" type="pres">
      <dgm:prSet presAssocID="{4F3D9FDE-7AB6-4283-AAB4-3321E10DF3A5}" presName="bgRect" presStyleLbl="bgShp" presStyleIdx="1" presStyleCnt="4"/>
      <dgm:spPr/>
    </dgm:pt>
    <dgm:pt modelId="{A6C66BD3-EAB6-44E4-991B-75E7C84E848E}" type="pres">
      <dgm:prSet presAssocID="{4F3D9FDE-7AB6-4283-AAB4-3321E10DF3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DFE381F-1A57-4FEA-AB31-CB04F16F6D7C}" type="pres">
      <dgm:prSet presAssocID="{4F3D9FDE-7AB6-4283-AAB4-3321E10DF3A5}" presName="spaceRect" presStyleCnt="0"/>
      <dgm:spPr/>
    </dgm:pt>
    <dgm:pt modelId="{DEAA3484-4923-4EF5-8FB1-90ED4CD837C6}" type="pres">
      <dgm:prSet presAssocID="{4F3D9FDE-7AB6-4283-AAB4-3321E10DF3A5}" presName="parTx" presStyleLbl="revTx" presStyleIdx="1" presStyleCnt="4">
        <dgm:presLayoutVars>
          <dgm:chMax val="0"/>
          <dgm:chPref val="0"/>
        </dgm:presLayoutVars>
      </dgm:prSet>
      <dgm:spPr/>
    </dgm:pt>
    <dgm:pt modelId="{9094CE34-24AF-480A-95C9-836B6D9F94B1}" type="pres">
      <dgm:prSet presAssocID="{978921B2-1DEF-4853-83F7-060C0EA31533}" presName="sibTrans" presStyleCnt="0"/>
      <dgm:spPr/>
    </dgm:pt>
    <dgm:pt modelId="{3F9AF67E-9A1B-4CFE-8DF5-47B9B10C5C86}" type="pres">
      <dgm:prSet presAssocID="{E1C9F035-3C7A-461D-A485-4BF931F5694D}" presName="compNode" presStyleCnt="0"/>
      <dgm:spPr/>
    </dgm:pt>
    <dgm:pt modelId="{30A33101-622D-40B6-B344-6CE08944ECFA}" type="pres">
      <dgm:prSet presAssocID="{E1C9F035-3C7A-461D-A485-4BF931F5694D}" presName="bgRect" presStyleLbl="bgShp" presStyleIdx="2" presStyleCnt="4"/>
      <dgm:spPr/>
    </dgm:pt>
    <dgm:pt modelId="{2B442E8A-FD66-47D5-A2E7-2A237826CFDE}" type="pres">
      <dgm:prSet presAssocID="{E1C9F035-3C7A-461D-A485-4BF931F569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62A0081D-7032-4EFA-AAAF-A49742D8E3D6}" type="pres">
      <dgm:prSet presAssocID="{E1C9F035-3C7A-461D-A485-4BF931F5694D}" presName="spaceRect" presStyleCnt="0"/>
      <dgm:spPr/>
    </dgm:pt>
    <dgm:pt modelId="{706B8949-CA90-45BA-B695-750B0F330412}" type="pres">
      <dgm:prSet presAssocID="{E1C9F035-3C7A-461D-A485-4BF931F5694D}" presName="parTx" presStyleLbl="revTx" presStyleIdx="2" presStyleCnt="4">
        <dgm:presLayoutVars>
          <dgm:chMax val="0"/>
          <dgm:chPref val="0"/>
        </dgm:presLayoutVars>
      </dgm:prSet>
      <dgm:spPr/>
    </dgm:pt>
    <dgm:pt modelId="{FA151F51-6FF7-41BB-B964-A634BA85F4F3}" type="pres">
      <dgm:prSet presAssocID="{986391D2-928E-4618-8422-22D12BF8AC23}" presName="sibTrans" presStyleCnt="0"/>
      <dgm:spPr/>
    </dgm:pt>
    <dgm:pt modelId="{CABDEC7D-9CEF-488E-B16A-4E896D51FA86}" type="pres">
      <dgm:prSet presAssocID="{0481CF66-A3BD-447C-87CC-FFE7EDDF7A5E}" presName="compNode" presStyleCnt="0"/>
      <dgm:spPr/>
    </dgm:pt>
    <dgm:pt modelId="{9704BD34-87CA-4D62-B859-B0EB9B1FF3E8}" type="pres">
      <dgm:prSet presAssocID="{0481CF66-A3BD-447C-87CC-FFE7EDDF7A5E}" presName="bgRect" presStyleLbl="bgShp" presStyleIdx="3" presStyleCnt="4"/>
      <dgm:spPr/>
    </dgm:pt>
    <dgm:pt modelId="{C62A3391-C9C2-4099-9F02-9930EAAE3816}" type="pres">
      <dgm:prSet presAssocID="{0481CF66-A3BD-447C-87CC-FFE7EDDF7A5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9AECAB01-87F1-4D06-A931-7F60AFAC8F02}" type="pres">
      <dgm:prSet presAssocID="{0481CF66-A3BD-447C-87CC-FFE7EDDF7A5E}" presName="spaceRect" presStyleCnt="0"/>
      <dgm:spPr/>
    </dgm:pt>
    <dgm:pt modelId="{05B494BF-81D9-40E3-9CC8-0050D9F87D88}" type="pres">
      <dgm:prSet presAssocID="{0481CF66-A3BD-447C-87CC-FFE7EDDF7A5E}" presName="parTx" presStyleLbl="revTx" presStyleIdx="3" presStyleCnt="4">
        <dgm:presLayoutVars>
          <dgm:chMax val="0"/>
          <dgm:chPref val="0"/>
        </dgm:presLayoutVars>
      </dgm:prSet>
      <dgm:spPr/>
    </dgm:pt>
  </dgm:ptLst>
  <dgm:cxnLst>
    <dgm:cxn modelId="{B0790A64-8400-4EFC-BC48-7D75D9C68285}" srcId="{C78C08B2-B252-41AB-A483-011A4F7566AF}" destId="{4F3D9FDE-7AB6-4283-AAB4-3321E10DF3A5}" srcOrd="1" destOrd="0" parTransId="{10534E07-37DA-48E7-8BCA-E8E75D47E30A}" sibTransId="{978921B2-1DEF-4853-83F7-060C0EA31533}"/>
    <dgm:cxn modelId="{4B059046-F3E8-4B26-ADA6-48DD4953717F}" type="presOf" srcId="{E1C9F035-3C7A-461D-A485-4BF931F5694D}" destId="{706B8949-CA90-45BA-B695-750B0F330412}" srcOrd="0" destOrd="0" presId="urn:microsoft.com/office/officeart/2018/2/layout/IconVerticalSolidList"/>
    <dgm:cxn modelId="{AFB4D176-89E4-4672-B72F-F186122B2EE8}" srcId="{C78C08B2-B252-41AB-A483-011A4F7566AF}" destId="{0481CF66-A3BD-447C-87CC-FFE7EDDF7A5E}" srcOrd="3" destOrd="0" parTransId="{001D2238-E90E-47BC-AA51-4B5E64638684}" sibTransId="{FBC861C8-A517-4C22-A3BA-E44C70A18AC9}"/>
    <dgm:cxn modelId="{8F5C8382-9B32-43B2-A1E2-0877A3007EB3}" type="presOf" srcId="{C78C08B2-B252-41AB-A483-011A4F7566AF}" destId="{FB07DD27-37CC-4068-9E03-7451B3933FA8}" srcOrd="0" destOrd="0" presId="urn:microsoft.com/office/officeart/2018/2/layout/IconVerticalSolidList"/>
    <dgm:cxn modelId="{6E15988D-E16E-41BE-8FD2-38427F75649D}" type="presOf" srcId="{4F3D9FDE-7AB6-4283-AAB4-3321E10DF3A5}" destId="{DEAA3484-4923-4EF5-8FB1-90ED4CD837C6}" srcOrd="0" destOrd="0" presId="urn:microsoft.com/office/officeart/2018/2/layout/IconVerticalSolidList"/>
    <dgm:cxn modelId="{59D2C58F-728A-4AFB-B545-C0024DD1B386}" srcId="{C78C08B2-B252-41AB-A483-011A4F7566AF}" destId="{870C0995-4E61-44D0-A418-D2231DD25586}" srcOrd="0" destOrd="0" parTransId="{863DAB77-827F-45D6-A186-76D2DCCC8323}" sibTransId="{E036A655-BA7D-4BED-9E97-20BAB6F75980}"/>
    <dgm:cxn modelId="{567BFCBD-427D-4813-80EA-FF39BFB2E304}" type="presOf" srcId="{870C0995-4E61-44D0-A418-D2231DD25586}" destId="{7CA4EB52-F0D1-4348-998F-403C920F8FB7}" srcOrd="0" destOrd="0" presId="urn:microsoft.com/office/officeart/2018/2/layout/IconVerticalSolidList"/>
    <dgm:cxn modelId="{CB4C43DD-88A3-46DB-B741-2B63962558C6}" type="presOf" srcId="{0481CF66-A3BD-447C-87CC-FFE7EDDF7A5E}" destId="{05B494BF-81D9-40E3-9CC8-0050D9F87D88}" srcOrd="0" destOrd="0" presId="urn:microsoft.com/office/officeart/2018/2/layout/IconVerticalSolidList"/>
    <dgm:cxn modelId="{F52E43E5-87BD-44E5-8E8D-8ECACFACFE8D}" srcId="{C78C08B2-B252-41AB-A483-011A4F7566AF}" destId="{E1C9F035-3C7A-461D-A485-4BF931F5694D}" srcOrd="2" destOrd="0" parTransId="{9C8CECD5-59D3-4CEB-B199-9C4D78153E90}" sibTransId="{986391D2-928E-4618-8422-22D12BF8AC23}"/>
    <dgm:cxn modelId="{F8110731-B39F-4A60-B1E5-6E8B2BABDDBE}" type="presParOf" srcId="{FB07DD27-37CC-4068-9E03-7451B3933FA8}" destId="{E2AA4E8E-1A60-4C67-8BD9-BF67C7FAFC88}" srcOrd="0" destOrd="0" presId="urn:microsoft.com/office/officeart/2018/2/layout/IconVerticalSolidList"/>
    <dgm:cxn modelId="{3E7BE59C-4BE4-4C2E-AF2A-D41F51E7E2FE}" type="presParOf" srcId="{E2AA4E8E-1A60-4C67-8BD9-BF67C7FAFC88}" destId="{2DC12586-D5DB-4CF4-9B1B-8B66081473EF}" srcOrd="0" destOrd="0" presId="urn:microsoft.com/office/officeart/2018/2/layout/IconVerticalSolidList"/>
    <dgm:cxn modelId="{E67D6907-A9AB-4704-820A-40474A2B4FB1}" type="presParOf" srcId="{E2AA4E8E-1A60-4C67-8BD9-BF67C7FAFC88}" destId="{2FBC568B-85E8-4168-A9C8-B6831725AD80}" srcOrd="1" destOrd="0" presId="urn:microsoft.com/office/officeart/2018/2/layout/IconVerticalSolidList"/>
    <dgm:cxn modelId="{BF3023C4-6403-426A-BDDA-AA618DBAC864}" type="presParOf" srcId="{E2AA4E8E-1A60-4C67-8BD9-BF67C7FAFC88}" destId="{BD6DEB0B-5C01-488E-8026-DDF7F8FF3D2A}" srcOrd="2" destOrd="0" presId="urn:microsoft.com/office/officeart/2018/2/layout/IconVerticalSolidList"/>
    <dgm:cxn modelId="{A8C2F230-9061-48DA-9287-7C9826061FEE}" type="presParOf" srcId="{E2AA4E8E-1A60-4C67-8BD9-BF67C7FAFC88}" destId="{7CA4EB52-F0D1-4348-998F-403C920F8FB7}" srcOrd="3" destOrd="0" presId="urn:microsoft.com/office/officeart/2018/2/layout/IconVerticalSolidList"/>
    <dgm:cxn modelId="{72D5DCE2-FC8E-4135-BB1B-C74C71A1A9ED}" type="presParOf" srcId="{FB07DD27-37CC-4068-9E03-7451B3933FA8}" destId="{50AB84CA-D7AA-45E6-8A02-ED06054ABA90}" srcOrd="1" destOrd="0" presId="urn:microsoft.com/office/officeart/2018/2/layout/IconVerticalSolidList"/>
    <dgm:cxn modelId="{79F611B7-52E1-46E0-A7EF-381734ECE5D1}" type="presParOf" srcId="{FB07DD27-37CC-4068-9E03-7451B3933FA8}" destId="{D6E7D9EA-65E7-458C-9D5E-42CFB03787A2}" srcOrd="2" destOrd="0" presId="urn:microsoft.com/office/officeart/2018/2/layout/IconVerticalSolidList"/>
    <dgm:cxn modelId="{02960579-6105-49AB-A251-F9680B288F3C}" type="presParOf" srcId="{D6E7D9EA-65E7-458C-9D5E-42CFB03787A2}" destId="{071897BE-7C06-4812-84CC-901607128ECD}" srcOrd="0" destOrd="0" presId="urn:microsoft.com/office/officeart/2018/2/layout/IconVerticalSolidList"/>
    <dgm:cxn modelId="{881A550E-DE70-4EA1-B434-D38D25A6823D}" type="presParOf" srcId="{D6E7D9EA-65E7-458C-9D5E-42CFB03787A2}" destId="{A6C66BD3-EAB6-44E4-991B-75E7C84E848E}" srcOrd="1" destOrd="0" presId="urn:microsoft.com/office/officeart/2018/2/layout/IconVerticalSolidList"/>
    <dgm:cxn modelId="{C1B0E827-0F53-456E-B8C0-C9529E2FE65C}" type="presParOf" srcId="{D6E7D9EA-65E7-458C-9D5E-42CFB03787A2}" destId="{EDFE381F-1A57-4FEA-AB31-CB04F16F6D7C}" srcOrd="2" destOrd="0" presId="urn:microsoft.com/office/officeart/2018/2/layout/IconVerticalSolidList"/>
    <dgm:cxn modelId="{43E8DE32-AA71-416E-AE5C-674F231B6A68}" type="presParOf" srcId="{D6E7D9EA-65E7-458C-9D5E-42CFB03787A2}" destId="{DEAA3484-4923-4EF5-8FB1-90ED4CD837C6}" srcOrd="3" destOrd="0" presId="urn:microsoft.com/office/officeart/2018/2/layout/IconVerticalSolidList"/>
    <dgm:cxn modelId="{F205CE83-C659-4993-81DA-54F184B6C302}" type="presParOf" srcId="{FB07DD27-37CC-4068-9E03-7451B3933FA8}" destId="{9094CE34-24AF-480A-95C9-836B6D9F94B1}" srcOrd="3" destOrd="0" presId="urn:microsoft.com/office/officeart/2018/2/layout/IconVerticalSolidList"/>
    <dgm:cxn modelId="{5D44DA7F-ADB3-4B4E-9A00-5FE06AE302A7}" type="presParOf" srcId="{FB07DD27-37CC-4068-9E03-7451B3933FA8}" destId="{3F9AF67E-9A1B-4CFE-8DF5-47B9B10C5C86}" srcOrd="4" destOrd="0" presId="urn:microsoft.com/office/officeart/2018/2/layout/IconVerticalSolidList"/>
    <dgm:cxn modelId="{2CA7677A-11A6-4B76-BC91-2E4ECE602F5A}" type="presParOf" srcId="{3F9AF67E-9A1B-4CFE-8DF5-47B9B10C5C86}" destId="{30A33101-622D-40B6-B344-6CE08944ECFA}" srcOrd="0" destOrd="0" presId="urn:microsoft.com/office/officeart/2018/2/layout/IconVerticalSolidList"/>
    <dgm:cxn modelId="{C158D2E0-7346-4468-ADFB-5E4057E9495D}" type="presParOf" srcId="{3F9AF67E-9A1B-4CFE-8DF5-47B9B10C5C86}" destId="{2B442E8A-FD66-47D5-A2E7-2A237826CFDE}" srcOrd="1" destOrd="0" presId="urn:microsoft.com/office/officeart/2018/2/layout/IconVerticalSolidList"/>
    <dgm:cxn modelId="{102771FC-545A-477D-9E75-3F2E355EA763}" type="presParOf" srcId="{3F9AF67E-9A1B-4CFE-8DF5-47B9B10C5C86}" destId="{62A0081D-7032-4EFA-AAAF-A49742D8E3D6}" srcOrd="2" destOrd="0" presId="urn:microsoft.com/office/officeart/2018/2/layout/IconVerticalSolidList"/>
    <dgm:cxn modelId="{7DC48A81-0657-44C0-B75D-DD0AF8F386BC}" type="presParOf" srcId="{3F9AF67E-9A1B-4CFE-8DF5-47B9B10C5C86}" destId="{706B8949-CA90-45BA-B695-750B0F330412}" srcOrd="3" destOrd="0" presId="urn:microsoft.com/office/officeart/2018/2/layout/IconVerticalSolidList"/>
    <dgm:cxn modelId="{4F4D97E4-AE7A-4F05-AEB1-48067B69D638}" type="presParOf" srcId="{FB07DD27-37CC-4068-9E03-7451B3933FA8}" destId="{FA151F51-6FF7-41BB-B964-A634BA85F4F3}" srcOrd="5" destOrd="0" presId="urn:microsoft.com/office/officeart/2018/2/layout/IconVerticalSolidList"/>
    <dgm:cxn modelId="{846C5F5C-C8A1-48D0-83CA-285FDECC6456}" type="presParOf" srcId="{FB07DD27-37CC-4068-9E03-7451B3933FA8}" destId="{CABDEC7D-9CEF-488E-B16A-4E896D51FA86}" srcOrd="6" destOrd="0" presId="urn:microsoft.com/office/officeart/2018/2/layout/IconVerticalSolidList"/>
    <dgm:cxn modelId="{C90A7BBA-9ADB-48D7-851A-76545C2C35E3}" type="presParOf" srcId="{CABDEC7D-9CEF-488E-B16A-4E896D51FA86}" destId="{9704BD34-87CA-4D62-B859-B0EB9B1FF3E8}" srcOrd="0" destOrd="0" presId="urn:microsoft.com/office/officeart/2018/2/layout/IconVerticalSolidList"/>
    <dgm:cxn modelId="{F5B1B0EF-193F-46B6-BBB3-C05D9322EC06}" type="presParOf" srcId="{CABDEC7D-9CEF-488E-B16A-4E896D51FA86}" destId="{C62A3391-C9C2-4099-9F02-9930EAAE3816}" srcOrd="1" destOrd="0" presId="urn:microsoft.com/office/officeart/2018/2/layout/IconVerticalSolidList"/>
    <dgm:cxn modelId="{B26F6142-028A-4E6C-870B-C51285AB6993}" type="presParOf" srcId="{CABDEC7D-9CEF-488E-B16A-4E896D51FA86}" destId="{9AECAB01-87F1-4D06-A931-7F60AFAC8F02}" srcOrd="2" destOrd="0" presId="urn:microsoft.com/office/officeart/2018/2/layout/IconVerticalSolidList"/>
    <dgm:cxn modelId="{23B8AA8F-3B9B-4363-820E-8CB57EE72AAB}" type="presParOf" srcId="{CABDEC7D-9CEF-488E-B16A-4E896D51FA86}" destId="{05B494BF-81D9-40E3-9CC8-0050D9F87D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78C08B2-B252-41AB-A483-011A4F7566AF}" type="doc">
      <dgm:prSet loTypeId="urn:microsoft.com/office/officeart/2018/2/layout/IconVerticalSolidList" loCatId="icon" qsTypeId="urn:microsoft.com/office/officeart/2005/8/quickstyle/simple1" qsCatId="simple" csTypeId="urn:microsoft.com/office/officeart/2018/5/colors/Iconchunking_neutralbg_colorful1" csCatId="colorful" phldr="1"/>
      <dgm:spPr/>
      <dgm:t>
        <a:bodyPr/>
        <a:lstStyle/>
        <a:p>
          <a:endParaRPr lang="en-US"/>
        </a:p>
      </dgm:t>
    </dgm:pt>
    <dgm:pt modelId="{870C0995-4E61-44D0-A418-D2231DD25586}">
      <dgm:prSet/>
      <dgm:spPr/>
      <dgm:t>
        <a:bodyPr/>
        <a:lstStyle/>
        <a:p>
          <a:r>
            <a:rPr lang="en-US" b="0" i="0" baseline="0"/>
            <a:t>Near Real-Time processing and visual analytics</a:t>
          </a:r>
          <a:endParaRPr lang="en-US"/>
        </a:p>
      </dgm:t>
    </dgm:pt>
    <dgm:pt modelId="{863DAB77-827F-45D6-A186-76D2DCCC8323}" type="parTrans" cxnId="{59D2C58F-728A-4AFB-B545-C0024DD1B386}">
      <dgm:prSet/>
      <dgm:spPr/>
      <dgm:t>
        <a:bodyPr/>
        <a:lstStyle/>
        <a:p>
          <a:endParaRPr lang="en-US"/>
        </a:p>
      </dgm:t>
    </dgm:pt>
    <dgm:pt modelId="{E036A655-BA7D-4BED-9E97-20BAB6F75980}" type="sibTrans" cxnId="{59D2C58F-728A-4AFB-B545-C0024DD1B386}">
      <dgm:prSet/>
      <dgm:spPr/>
      <dgm:t>
        <a:bodyPr/>
        <a:lstStyle/>
        <a:p>
          <a:endParaRPr lang="en-US"/>
        </a:p>
      </dgm:t>
    </dgm:pt>
    <dgm:pt modelId="{4F3D9FDE-7AB6-4283-AAB4-3321E10DF3A5}">
      <dgm:prSet/>
      <dgm:spPr/>
      <dgm:t>
        <a:bodyPr/>
        <a:lstStyle/>
        <a:p>
          <a:r>
            <a:rPr lang="en-US" b="0" i="0" baseline="0"/>
            <a:t>A scalable automated data pipeline</a:t>
          </a:r>
          <a:endParaRPr lang="en-US"/>
        </a:p>
      </dgm:t>
    </dgm:pt>
    <dgm:pt modelId="{10534E07-37DA-48E7-8BCA-E8E75D47E30A}" type="parTrans" cxnId="{B0790A64-8400-4EFC-BC48-7D75D9C68285}">
      <dgm:prSet/>
      <dgm:spPr/>
      <dgm:t>
        <a:bodyPr/>
        <a:lstStyle/>
        <a:p>
          <a:endParaRPr lang="en-US"/>
        </a:p>
      </dgm:t>
    </dgm:pt>
    <dgm:pt modelId="{978921B2-1DEF-4853-83F7-060C0EA31533}" type="sibTrans" cxnId="{B0790A64-8400-4EFC-BC48-7D75D9C68285}">
      <dgm:prSet/>
      <dgm:spPr/>
      <dgm:t>
        <a:bodyPr/>
        <a:lstStyle/>
        <a:p>
          <a:endParaRPr lang="en-US"/>
        </a:p>
      </dgm:t>
    </dgm:pt>
    <dgm:pt modelId="{E1C9F035-3C7A-461D-A485-4BF931F5694D}">
      <dgm:prSet/>
      <dgm:spPr/>
      <dgm:t>
        <a:bodyPr/>
        <a:lstStyle/>
        <a:p>
          <a:r>
            <a:rPr lang="en-US" b="0" i="0" baseline="0"/>
            <a:t>A web-based visualization application</a:t>
          </a:r>
          <a:endParaRPr lang="en-US"/>
        </a:p>
      </dgm:t>
    </dgm:pt>
    <dgm:pt modelId="{9C8CECD5-59D3-4CEB-B199-9C4D78153E90}" type="parTrans" cxnId="{F52E43E5-87BD-44E5-8E8D-8ECACFACFE8D}">
      <dgm:prSet/>
      <dgm:spPr/>
      <dgm:t>
        <a:bodyPr/>
        <a:lstStyle/>
        <a:p>
          <a:endParaRPr lang="en-US"/>
        </a:p>
      </dgm:t>
    </dgm:pt>
    <dgm:pt modelId="{986391D2-928E-4618-8422-22D12BF8AC23}" type="sibTrans" cxnId="{F52E43E5-87BD-44E5-8E8D-8ECACFACFE8D}">
      <dgm:prSet/>
      <dgm:spPr/>
      <dgm:t>
        <a:bodyPr/>
        <a:lstStyle/>
        <a:p>
          <a:endParaRPr lang="en-US"/>
        </a:p>
      </dgm:t>
    </dgm:pt>
    <dgm:pt modelId="{0481CF66-A3BD-447C-87CC-FFE7EDDF7A5E}">
      <dgm:prSet/>
      <dgm:spPr/>
      <dgm:t>
        <a:bodyPr/>
        <a:lstStyle/>
        <a:p>
          <a:r>
            <a:rPr lang="en-US"/>
            <a:t>Two detailed use cases for illustrating the use of the application</a:t>
          </a:r>
        </a:p>
      </dgm:t>
    </dgm:pt>
    <dgm:pt modelId="{001D2238-E90E-47BC-AA51-4B5E64638684}" type="parTrans" cxnId="{AFB4D176-89E4-4672-B72F-F186122B2EE8}">
      <dgm:prSet/>
      <dgm:spPr/>
      <dgm:t>
        <a:bodyPr/>
        <a:lstStyle/>
        <a:p>
          <a:endParaRPr lang="en-US"/>
        </a:p>
      </dgm:t>
    </dgm:pt>
    <dgm:pt modelId="{FBC861C8-A517-4C22-A3BA-E44C70A18AC9}" type="sibTrans" cxnId="{AFB4D176-89E4-4672-B72F-F186122B2EE8}">
      <dgm:prSet/>
      <dgm:spPr/>
      <dgm:t>
        <a:bodyPr/>
        <a:lstStyle/>
        <a:p>
          <a:endParaRPr lang="en-US"/>
        </a:p>
      </dgm:t>
    </dgm:pt>
    <dgm:pt modelId="{FB07DD27-37CC-4068-9E03-7451B3933FA8}" type="pres">
      <dgm:prSet presAssocID="{C78C08B2-B252-41AB-A483-011A4F7566AF}" presName="root" presStyleCnt="0">
        <dgm:presLayoutVars>
          <dgm:dir/>
          <dgm:resizeHandles val="exact"/>
        </dgm:presLayoutVars>
      </dgm:prSet>
      <dgm:spPr/>
    </dgm:pt>
    <dgm:pt modelId="{E2AA4E8E-1A60-4C67-8BD9-BF67C7FAFC88}" type="pres">
      <dgm:prSet presAssocID="{870C0995-4E61-44D0-A418-D2231DD25586}" presName="compNode" presStyleCnt="0"/>
      <dgm:spPr/>
    </dgm:pt>
    <dgm:pt modelId="{2DC12586-D5DB-4CF4-9B1B-8B66081473EF}" type="pres">
      <dgm:prSet presAssocID="{870C0995-4E61-44D0-A418-D2231DD25586}" presName="bgRect" presStyleLbl="bgShp" presStyleIdx="0" presStyleCnt="4"/>
      <dgm:spPr/>
    </dgm:pt>
    <dgm:pt modelId="{2FBC568B-85E8-4168-A9C8-B6831725AD80}" type="pres">
      <dgm:prSet presAssocID="{870C0995-4E61-44D0-A418-D2231DD25586}" presName="iconRect" presStyleLbl="node1" presStyleIdx="0" presStyleCnt="4"/>
      <dgm:spPr>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a:noFill/>
        </a:ln>
      </dgm:spPr>
      <dgm:extLst>
        <a:ext uri="{E40237B7-FDA0-4F09-8148-C483321AD2D9}">
          <dgm14:cNvPr xmlns:dgm14="http://schemas.microsoft.com/office/drawing/2010/diagram" id="0" name="" descr="Statistics"/>
        </a:ext>
      </dgm:extLst>
    </dgm:pt>
    <dgm:pt modelId="{BD6DEB0B-5C01-488E-8026-DDF7F8FF3D2A}" type="pres">
      <dgm:prSet presAssocID="{870C0995-4E61-44D0-A418-D2231DD25586}" presName="spaceRect" presStyleCnt="0"/>
      <dgm:spPr/>
    </dgm:pt>
    <dgm:pt modelId="{7CA4EB52-F0D1-4348-998F-403C920F8FB7}" type="pres">
      <dgm:prSet presAssocID="{870C0995-4E61-44D0-A418-D2231DD25586}" presName="parTx" presStyleLbl="revTx" presStyleIdx="0" presStyleCnt="4">
        <dgm:presLayoutVars>
          <dgm:chMax val="0"/>
          <dgm:chPref val="0"/>
        </dgm:presLayoutVars>
      </dgm:prSet>
      <dgm:spPr/>
    </dgm:pt>
    <dgm:pt modelId="{50AB84CA-D7AA-45E6-8A02-ED06054ABA90}" type="pres">
      <dgm:prSet presAssocID="{E036A655-BA7D-4BED-9E97-20BAB6F75980}" presName="sibTrans" presStyleCnt="0"/>
      <dgm:spPr/>
    </dgm:pt>
    <dgm:pt modelId="{D6E7D9EA-65E7-458C-9D5E-42CFB03787A2}" type="pres">
      <dgm:prSet presAssocID="{4F3D9FDE-7AB6-4283-AAB4-3321E10DF3A5}" presName="compNode" presStyleCnt="0"/>
      <dgm:spPr/>
    </dgm:pt>
    <dgm:pt modelId="{071897BE-7C06-4812-84CC-901607128ECD}" type="pres">
      <dgm:prSet presAssocID="{4F3D9FDE-7AB6-4283-AAB4-3321E10DF3A5}" presName="bgRect" presStyleLbl="bgShp" presStyleIdx="1" presStyleCnt="4"/>
      <dgm:spPr/>
    </dgm:pt>
    <dgm:pt modelId="{A6C66BD3-EAB6-44E4-991B-75E7C84E848E}" type="pres">
      <dgm:prSet presAssocID="{4F3D9FDE-7AB6-4283-AAB4-3321E10DF3A5}" presName="iconRect" presStyleLbl="node1" presStyleIdx="1" presStyleCnt="4"/>
      <dgm:spPr>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a:noFill/>
        </a:ln>
      </dgm:spPr>
      <dgm:extLst>
        <a:ext uri="{E40237B7-FDA0-4F09-8148-C483321AD2D9}">
          <dgm14:cNvPr xmlns:dgm14="http://schemas.microsoft.com/office/drawing/2010/diagram" id="0" name="" descr="Database"/>
        </a:ext>
      </dgm:extLst>
    </dgm:pt>
    <dgm:pt modelId="{EDFE381F-1A57-4FEA-AB31-CB04F16F6D7C}" type="pres">
      <dgm:prSet presAssocID="{4F3D9FDE-7AB6-4283-AAB4-3321E10DF3A5}" presName="spaceRect" presStyleCnt="0"/>
      <dgm:spPr/>
    </dgm:pt>
    <dgm:pt modelId="{DEAA3484-4923-4EF5-8FB1-90ED4CD837C6}" type="pres">
      <dgm:prSet presAssocID="{4F3D9FDE-7AB6-4283-AAB4-3321E10DF3A5}" presName="parTx" presStyleLbl="revTx" presStyleIdx="1" presStyleCnt="4">
        <dgm:presLayoutVars>
          <dgm:chMax val="0"/>
          <dgm:chPref val="0"/>
        </dgm:presLayoutVars>
      </dgm:prSet>
      <dgm:spPr/>
    </dgm:pt>
    <dgm:pt modelId="{9094CE34-24AF-480A-95C9-836B6D9F94B1}" type="pres">
      <dgm:prSet presAssocID="{978921B2-1DEF-4853-83F7-060C0EA31533}" presName="sibTrans" presStyleCnt="0"/>
      <dgm:spPr/>
    </dgm:pt>
    <dgm:pt modelId="{3F9AF67E-9A1B-4CFE-8DF5-47B9B10C5C86}" type="pres">
      <dgm:prSet presAssocID="{E1C9F035-3C7A-461D-A485-4BF931F5694D}" presName="compNode" presStyleCnt="0"/>
      <dgm:spPr/>
    </dgm:pt>
    <dgm:pt modelId="{30A33101-622D-40B6-B344-6CE08944ECFA}" type="pres">
      <dgm:prSet presAssocID="{E1C9F035-3C7A-461D-A485-4BF931F5694D}" presName="bgRect" presStyleLbl="bgShp" presStyleIdx="2" presStyleCnt="4"/>
      <dgm:spPr/>
    </dgm:pt>
    <dgm:pt modelId="{2B442E8A-FD66-47D5-A2E7-2A237826CFDE}" type="pres">
      <dgm:prSet presAssocID="{E1C9F035-3C7A-461D-A485-4BF931F5694D}" presName="iconRect" presStyleLbl="node1" presStyleIdx="2" presStyleCnt="4"/>
      <dgm:spPr>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a:noFill/>
        </a:ln>
      </dgm:spPr>
      <dgm:extLst>
        <a:ext uri="{E40237B7-FDA0-4F09-8148-C483321AD2D9}">
          <dgm14:cNvPr xmlns:dgm14="http://schemas.microsoft.com/office/drawing/2010/diagram" id="0" name="" descr="Web Design"/>
        </a:ext>
      </dgm:extLst>
    </dgm:pt>
    <dgm:pt modelId="{62A0081D-7032-4EFA-AAAF-A49742D8E3D6}" type="pres">
      <dgm:prSet presAssocID="{E1C9F035-3C7A-461D-A485-4BF931F5694D}" presName="spaceRect" presStyleCnt="0"/>
      <dgm:spPr/>
    </dgm:pt>
    <dgm:pt modelId="{706B8949-CA90-45BA-B695-750B0F330412}" type="pres">
      <dgm:prSet presAssocID="{E1C9F035-3C7A-461D-A485-4BF931F5694D}" presName="parTx" presStyleLbl="revTx" presStyleIdx="2" presStyleCnt="4">
        <dgm:presLayoutVars>
          <dgm:chMax val="0"/>
          <dgm:chPref val="0"/>
        </dgm:presLayoutVars>
      </dgm:prSet>
      <dgm:spPr/>
    </dgm:pt>
    <dgm:pt modelId="{FA151F51-6FF7-41BB-B964-A634BA85F4F3}" type="pres">
      <dgm:prSet presAssocID="{986391D2-928E-4618-8422-22D12BF8AC23}" presName="sibTrans" presStyleCnt="0"/>
      <dgm:spPr/>
    </dgm:pt>
    <dgm:pt modelId="{CABDEC7D-9CEF-488E-B16A-4E896D51FA86}" type="pres">
      <dgm:prSet presAssocID="{0481CF66-A3BD-447C-87CC-FFE7EDDF7A5E}" presName="compNode" presStyleCnt="0"/>
      <dgm:spPr/>
    </dgm:pt>
    <dgm:pt modelId="{9704BD34-87CA-4D62-B859-B0EB9B1FF3E8}" type="pres">
      <dgm:prSet presAssocID="{0481CF66-A3BD-447C-87CC-FFE7EDDF7A5E}" presName="bgRect" presStyleLbl="bgShp" presStyleIdx="3" presStyleCnt="4"/>
      <dgm:spPr/>
    </dgm:pt>
    <dgm:pt modelId="{C62A3391-C9C2-4099-9F02-9930EAAE3816}" type="pres">
      <dgm:prSet presAssocID="{0481CF66-A3BD-447C-87CC-FFE7EDDF7A5E}" presName="iconRect" presStyleLbl="node1" presStyleIdx="3" presStyleCnt="4"/>
      <dgm:spPr>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a:noFill/>
        </a:ln>
      </dgm:spPr>
      <dgm:extLst>
        <a:ext uri="{E40237B7-FDA0-4F09-8148-C483321AD2D9}">
          <dgm14:cNvPr xmlns:dgm14="http://schemas.microsoft.com/office/drawing/2010/diagram" id="0" name="" descr="Document"/>
        </a:ext>
      </dgm:extLst>
    </dgm:pt>
    <dgm:pt modelId="{9AECAB01-87F1-4D06-A931-7F60AFAC8F02}" type="pres">
      <dgm:prSet presAssocID="{0481CF66-A3BD-447C-87CC-FFE7EDDF7A5E}" presName="spaceRect" presStyleCnt="0"/>
      <dgm:spPr/>
    </dgm:pt>
    <dgm:pt modelId="{05B494BF-81D9-40E3-9CC8-0050D9F87D88}" type="pres">
      <dgm:prSet presAssocID="{0481CF66-A3BD-447C-87CC-FFE7EDDF7A5E}" presName="parTx" presStyleLbl="revTx" presStyleIdx="3" presStyleCnt="4">
        <dgm:presLayoutVars>
          <dgm:chMax val="0"/>
          <dgm:chPref val="0"/>
        </dgm:presLayoutVars>
      </dgm:prSet>
      <dgm:spPr/>
    </dgm:pt>
  </dgm:ptLst>
  <dgm:cxnLst>
    <dgm:cxn modelId="{79B39B0A-15E1-450A-B780-36BCF558EF4C}" type="presOf" srcId="{4F3D9FDE-7AB6-4283-AAB4-3321E10DF3A5}" destId="{DEAA3484-4923-4EF5-8FB1-90ED4CD837C6}" srcOrd="0" destOrd="0" presId="urn:microsoft.com/office/officeart/2018/2/layout/IconVerticalSolidList"/>
    <dgm:cxn modelId="{AEE9AB38-B000-4CF0-A1EA-1B4B477F3C1C}" type="presOf" srcId="{E1C9F035-3C7A-461D-A485-4BF931F5694D}" destId="{706B8949-CA90-45BA-B695-750B0F330412}" srcOrd="0" destOrd="0" presId="urn:microsoft.com/office/officeart/2018/2/layout/IconVerticalSolidList"/>
    <dgm:cxn modelId="{B0790A64-8400-4EFC-BC48-7D75D9C68285}" srcId="{C78C08B2-B252-41AB-A483-011A4F7566AF}" destId="{4F3D9FDE-7AB6-4283-AAB4-3321E10DF3A5}" srcOrd="1" destOrd="0" parTransId="{10534E07-37DA-48E7-8BCA-E8E75D47E30A}" sibTransId="{978921B2-1DEF-4853-83F7-060C0EA31533}"/>
    <dgm:cxn modelId="{AFB4D176-89E4-4672-B72F-F186122B2EE8}" srcId="{C78C08B2-B252-41AB-A483-011A4F7566AF}" destId="{0481CF66-A3BD-447C-87CC-FFE7EDDF7A5E}" srcOrd="3" destOrd="0" parTransId="{001D2238-E90E-47BC-AA51-4B5E64638684}" sibTransId="{FBC861C8-A517-4C22-A3BA-E44C70A18AC9}"/>
    <dgm:cxn modelId="{234CD557-2133-445F-9D83-70DCF1F4B4A4}" type="presOf" srcId="{870C0995-4E61-44D0-A418-D2231DD25586}" destId="{7CA4EB52-F0D1-4348-998F-403C920F8FB7}" srcOrd="0" destOrd="0" presId="urn:microsoft.com/office/officeart/2018/2/layout/IconVerticalSolidList"/>
    <dgm:cxn modelId="{5FCAD389-F7FB-4996-89F1-350182392870}" type="presOf" srcId="{C78C08B2-B252-41AB-A483-011A4F7566AF}" destId="{FB07DD27-37CC-4068-9E03-7451B3933FA8}" srcOrd="0" destOrd="0" presId="urn:microsoft.com/office/officeart/2018/2/layout/IconVerticalSolidList"/>
    <dgm:cxn modelId="{59D2C58F-728A-4AFB-B545-C0024DD1B386}" srcId="{C78C08B2-B252-41AB-A483-011A4F7566AF}" destId="{870C0995-4E61-44D0-A418-D2231DD25586}" srcOrd="0" destOrd="0" parTransId="{863DAB77-827F-45D6-A186-76D2DCCC8323}" sibTransId="{E036A655-BA7D-4BED-9E97-20BAB6F75980}"/>
    <dgm:cxn modelId="{F52E43E5-87BD-44E5-8E8D-8ECACFACFE8D}" srcId="{C78C08B2-B252-41AB-A483-011A4F7566AF}" destId="{E1C9F035-3C7A-461D-A485-4BF931F5694D}" srcOrd="2" destOrd="0" parTransId="{9C8CECD5-59D3-4CEB-B199-9C4D78153E90}" sibTransId="{986391D2-928E-4618-8422-22D12BF8AC23}"/>
    <dgm:cxn modelId="{BDE5D3F8-A073-456A-BF7D-5898CE8143D6}" type="presOf" srcId="{0481CF66-A3BD-447C-87CC-FFE7EDDF7A5E}" destId="{05B494BF-81D9-40E3-9CC8-0050D9F87D88}" srcOrd="0" destOrd="0" presId="urn:microsoft.com/office/officeart/2018/2/layout/IconVerticalSolidList"/>
    <dgm:cxn modelId="{8E5670B9-DFF3-4911-B8D4-4418BE92762E}" type="presParOf" srcId="{FB07DD27-37CC-4068-9E03-7451B3933FA8}" destId="{E2AA4E8E-1A60-4C67-8BD9-BF67C7FAFC88}" srcOrd="0" destOrd="0" presId="urn:microsoft.com/office/officeart/2018/2/layout/IconVerticalSolidList"/>
    <dgm:cxn modelId="{17F0507E-2C86-4570-ABC4-CDF53D276CC8}" type="presParOf" srcId="{E2AA4E8E-1A60-4C67-8BD9-BF67C7FAFC88}" destId="{2DC12586-D5DB-4CF4-9B1B-8B66081473EF}" srcOrd="0" destOrd="0" presId="urn:microsoft.com/office/officeart/2018/2/layout/IconVerticalSolidList"/>
    <dgm:cxn modelId="{898A5030-D852-4996-90C7-5AD0A8F47861}" type="presParOf" srcId="{E2AA4E8E-1A60-4C67-8BD9-BF67C7FAFC88}" destId="{2FBC568B-85E8-4168-A9C8-B6831725AD80}" srcOrd="1" destOrd="0" presId="urn:microsoft.com/office/officeart/2018/2/layout/IconVerticalSolidList"/>
    <dgm:cxn modelId="{B5C09946-93B7-48C7-A915-2FA864375B02}" type="presParOf" srcId="{E2AA4E8E-1A60-4C67-8BD9-BF67C7FAFC88}" destId="{BD6DEB0B-5C01-488E-8026-DDF7F8FF3D2A}" srcOrd="2" destOrd="0" presId="urn:microsoft.com/office/officeart/2018/2/layout/IconVerticalSolidList"/>
    <dgm:cxn modelId="{A4B76250-35EF-45B9-B19C-0E64A3C28640}" type="presParOf" srcId="{E2AA4E8E-1A60-4C67-8BD9-BF67C7FAFC88}" destId="{7CA4EB52-F0D1-4348-998F-403C920F8FB7}" srcOrd="3" destOrd="0" presId="urn:microsoft.com/office/officeart/2018/2/layout/IconVerticalSolidList"/>
    <dgm:cxn modelId="{65B6C2C8-B358-446D-B322-BB2E91BD13CA}" type="presParOf" srcId="{FB07DD27-37CC-4068-9E03-7451B3933FA8}" destId="{50AB84CA-D7AA-45E6-8A02-ED06054ABA90}" srcOrd="1" destOrd="0" presId="urn:microsoft.com/office/officeart/2018/2/layout/IconVerticalSolidList"/>
    <dgm:cxn modelId="{1BEAC46B-3E6A-439C-8511-0244B43247D6}" type="presParOf" srcId="{FB07DD27-37CC-4068-9E03-7451B3933FA8}" destId="{D6E7D9EA-65E7-458C-9D5E-42CFB03787A2}" srcOrd="2" destOrd="0" presId="urn:microsoft.com/office/officeart/2018/2/layout/IconVerticalSolidList"/>
    <dgm:cxn modelId="{D2B1FB88-5881-448F-8609-E8D3DD5437CE}" type="presParOf" srcId="{D6E7D9EA-65E7-458C-9D5E-42CFB03787A2}" destId="{071897BE-7C06-4812-84CC-901607128ECD}" srcOrd="0" destOrd="0" presId="urn:microsoft.com/office/officeart/2018/2/layout/IconVerticalSolidList"/>
    <dgm:cxn modelId="{E809FBCB-839D-4F2C-879A-60B61B35858E}" type="presParOf" srcId="{D6E7D9EA-65E7-458C-9D5E-42CFB03787A2}" destId="{A6C66BD3-EAB6-44E4-991B-75E7C84E848E}" srcOrd="1" destOrd="0" presId="urn:microsoft.com/office/officeart/2018/2/layout/IconVerticalSolidList"/>
    <dgm:cxn modelId="{FC1084DB-B0A1-4511-A363-5D72630DA9E5}" type="presParOf" srcId="{D6E7D9EA-65E7-458C-9D5E-42CFB03787A2}" destId="{EDFE381F-1A57-4FEA-AB31-CB04F16F6D7C}" srcOrd="2" destOrd="0" presId="urn:microsoft.com/office/officeart/2018/2/layout/IconVerticalSolidList"/>
    <dgm:cxn modelId="{B46E0747-14CD-4105-9397-AC4FB888923B}" type="presParOf" srcId="{D6E7D9EA-65E7-458C-9D5E-42CFB03787A2}" destId="{DEAA3484-4923-4EF5-8FB1-90ED4CD837C6}" srcOrd="3" destOrd="0" presId="urn:microsoft.com/office/officeart/2018/2/layout/IconVerticalSolidList"/>
    <dgm:cxn modelId="{C4EB3FD7-D225-4B17-8C15-268E028225F5}" type="presParOf" srcId="{FB07DD27-37CC-4068-9E03-7451B3933FA8}" destId="{9094CE34-24AF-480A-95C9-836B6D9F94B1}" srcOrd="3" destOrd="0" presId="urn:microsoft.com/office/officeart/2018/2/layout/IconVerticalSolidList"/>
    <dgm:cxn modelId="{A6BD21B1-52BC-4C7A-9D7A-D5909472C395}" type="presParOf" srcId="{FB07DD27-37CC-4068-9E03-7451B3933FA8}" destId="{3F9AF67E-9A1B-4CFE-8DF5-47B9B10C5C86}" srcOrd="4" destOrd="0" presId="urn:microsoft.com/office/officeart/2018/2/layout/IconVerticalSolidList"/>
    <dgm:cxn modelId="{23861C3F-357D-4BED-97D9-E358217E76CD}" type="presParOf" srcId="{3F9AF67E-9A1B-4CFE-8DF5-47B9B10C5C86}" destId="{30A33101-622D-40B6-B344-6CE08944ECFA}" srcOrd="0" destOrd="0" presId="urn:microsoft.com/office/officeart/2018/2/layout/IconVerticalSolidList"/>
    <dgm:cxn modelId="{61B10A89-7284-4E38-8B06-51E5C9BA6F30}" type="presParOf" srcId="{3F9AF67E-9A1B-4CFE-8DF5-47B9B10C5C86}" destId="{2B442E8A-FD66-47D5-A2E7-2A237826CFDE}" srcOrd="1" destOrd="0" presId="urn:microsoft.com/office/officeart/2018/2/layout/IconVerticalSolidList"/>
    <dgm:cxn modelId="{BFAE3457-9F36-472A-AF99-402E005E2318}" type="presParOf" srcId="{3F9AF67E-9A1B-4CFE-8DF5-47B9B10C5C86}" destId="{62A0081D-7032-4EFA-AAAF-A49742D8E3D6}" srcOrd="2" destOrd="0" presId="urn:microsoft.com/office/officeart/2018/2/layout/IconVerticalSolidList"/>
    <dgm:cxn modelId="{206DCA79-1BFE-463E-931F-A33CE9818FAB}" type="presParOf" srcId="{3F9AF67E-9A1B-4CFE-8DF5-47B9B10C5C86}" destId="{706B8949-CA90-45BA-B695-750B0F330412}" srcOrd="3" destOrd="0" presId="urn:microsoft.com/office/officeart/2018/2/layout/IconVerticalSolidList"/>
    <dgm:cxn modelId="{9F3DDB20-6C81-41FE-99DE-8598EC0C9DD4}" type="presParOf" srcId="{FB07DD27-37CC-4068-9E03-7451B3933FA8}" destId="{FA151F51-6FF7-41BB-B964-A634BA85F4F3}" srcOrd="5" destOrd="0" presId="urn:microsoft.com/office/officeart/2018/2/layout/IconVerticalSolidList"/>
    <dgm:cxn modelId="{A76EFA35-A131-469C-A75D-070367472B9F}" type="presParOf" srcId="{FB07DD27-37CC-4068-9E03-7451B3933FA8}" destId="{CABDEC7D-9CEF-488E-B16A-4E896D51FA86}" srcOrd="6" destOrd="0" presId="urn:microsoft.com/office/officeart/2018/2/layout/IconVerticalSolidList"/>
    <dgm:cxn modelId="{EB75D71B-D40C-425C-B27C-0C630F13B3C2}" type="presParOf" srcId="{CABDEC7D-9CEF-488E-B16A-4E896D51FA86}" destId="{9704BD34-87CA-4D62-B859-B0EB9B1FF3E8}" srcOrd="0" destOrd="0" presId="urn:microsoft.com/office/officeart/2018/2/layout/IconVerticalSolidList"/>
    <dgm:cxn modelId="{C4E6EB0B-DAB8-4C30-877D-753DA8C35996}" type="presParOf" srcId="{CABDEC7D-9CEF-488E-B16A-4E896D51FA86}" destId="{C62A3391-C9C2-4099-9F02-9930EAAE3816}" srcOrd="1" destOrd="0" presId="urn:microsoft.com/office/officeart/2018/2/layout/IconVerticalSolidList"/>
    <dgm:cxn modelId="{77A395CC-FC09-476F-840E-3D41E8A1B6DB}" type="presParOf" srcId="{CABDEC7D-9CEF-488E-B16A-4E896D51FA86}" destId="{9AECAB01-87F1-4D06-A931-7F60AFAC8F02}" srcOrd="2" destOrd="0" presId="urn:microsoft.com/office/officeart/2018/2/layout/IconVerticalSolidList"/>
    <dgm:cxn modelId="{453015A1-E70B-4D67-A3D5-9A66C41C7A8E}" type="presParOf" srcId="{CABDEC7D-9CEF-488E-B16A-4E896D51FA86}" destId="{05B494BF-81D9-40E3-9CC8-0050D9F87D88}" srcOrd="3" destOrd="0" presId="urn:microsoft.com/office/officeart/2018/2/layout/IconVerticalSoli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F5EA006A-0BB8-4626-B3A7-4B340C82BB0B}" type="doc">
      <dgm:prSet loTypeId="urn:microsoft.com/office/officeart/2005/8/layout/default" loCatId="list" qsTypeId="urn:microsoft.com/office/officeart/2005/8/quickstyle/simple1" qsCatId="simple" csTypeId="urn:microsoft.com/office/officeart/2005/8/colors/colorful2" csCatId="colorful" phldr="1"/>
      <dgm:spPr/>
      <dgm:t>
        <a:bodyPr/>
        <a:lstStyle/>
        <a:p>
          <a:endParaRPr lang="en-US"/>
        </a:p>
      </dgm:t>
    </dgm:pt>
    <dgm:pt modelId="{B8EE2B61-C184-4274-A164-D44AF29B97CB}">
      <dgm:prSet/>
      <dgm:spPr/>
      <dgm:t>
        <a:bodyPr/>
        <a:lstStyle/>
        <a:p>
          <a:r>
            <a:rPr lang="en-US"/>
            <a:t>Nitrogen Oxides (NOx)</a:t>
          </a:r>
        </a:p>
      </dgm:t>
    </dgm:pt>
    <dgm:pt modelId="{37D892EA-9F8B-4D5A-8ECE-D1AB283653E5}" type="parTrans" cxnId="{55C48C81-A464-45FC-8358-C4D8B008AF15}">
      <dgm:prSet/>
      <dgm:spPr/>
      <dgm:t>
        <a:bodyPr/>
        <a:lstStyle/>
        <a:p>
          <a:endParaRPr lang="en-US"/>
        </a:p>
      </dgm:t>
    </dgm:pt>
    <dgm:pt modelId="{8968F6AD-4A17-403D-A16E-92F6B3B60429}" type="sibTrans" cxnId="{55C48C81-A464-45FC-8358-C4D8B008AF15}">
      <dgm:prSet/>
      <dgm:spPr/>
      <dgm:t>
        <a:bodyPr/>
        <a:lstStyle/>
        <a:p>
          <a:endParaRPr lang="en-US"/>
        </a:p>
      </dgm:t>
    </dgm:pt>
    <dgm:pt modelId="{E38183C1-5F8A-44BA-96D8-3C63BBEA9359}">
      <dgm:prSet/>
      <dgm:spPr/>
      <dgm:t>
        <a:bodyPr/>
        <a:lstStyle/>
        <a:p>
          <a:r>
            <a:rPr lang="en-US" dirty="0"/>
            <a:t>Sulphur Oxides (</a:t>
          </a:r>
          <a:r>
            <a:rPr lang="en-US" dirty="0" err="1"/>
            <a:t>SOx</a:t>
          </a:r>
          <a:r>
            <a:rPr lang="en-US" dirty="0"/>
            <a:t>)</a:t>
          </a:r>
        </a:p>
      </dgm:t>
    </dgm:pt>
    <dgm:pt modelId="{E333D7DC-B589-4EDF-A721-D61B0ADB6962}" type="parTrans" cxnId="{3BDFBC61-47AF-42F2-9B33-8C556B770268}">
      <dgm:prSet/>
      <dgm:spPr/>
      <dgm:t>
        <a:bodyPr/>
        <a:lstStyle/>
        <a:p>
          <a:endParaRPr lang="en-US"/>
        </a:p>
      </dgm:t>
    </dgm:pt>
    <dgm:pt modelId="{BD1DE0FA-A028-469A-B74E-6004E3F0583E}" type="sibTrans" cxnId="{3BDFBC61-47AF-42F2-9B33-8C556B770268}">
      <dgm:prSet/>
      <dgm:spPr/>
      <dgm:t>
        <a:bodyPr/>
        <a:lstStyle/>
        <a:p>
          <a:endParaRPr lang="en-US"/>
        </a:p>
      </dgm:t>
    </dgm:pt>
    <dgm:pt modelId="{4E58637E-8394-4990-9D3F-FADB859FC9A7}">
      <dgm:prSet/>
      <dgm:spPr/>
      <dgm:t>
        <a:bodyPr/>
        <a:lstStyle/>
        <a:p>
          <a:r>
            <a:rPr lang="en-US"/>
            <a:t>Ozone (O3) </a:t>
          </a:r>
        </a:p>
      </dgm:t>
    </dgm:pt>
    <dgm:pt modelId="{0A6FE991-9546-423E-99EF-AD3FCA6BD040}" type="parTrans" cxnId="{5BAF4E10-4FE0-44D2-B545-F6758F3AECBA}">
      <dgm:prSet/>
      <dgm:spPr/>
      <dgm:t>
        <a:bodyPr/>
        <a:lstStyle/>
        <a:p>
          <a:endParaRPr lang="en-US"/>
        </a:p>
      </dgm:t>
    </dgm:pt>
    <dgm:pt modelId="{8496323F-3579-450C-A359-94A143A9B963}" type="sibTrans" cxnId="{5BAF4E10-4FE0-44D2-B545-F6758F3AECBA}">
      <dgm:prSet/>
      <dgm:spPr/>
      <dgm:t>
        <a:bodyPr/>
        <a:lstStyle/>
        <a:p>
          <a:endParaRPr lang="en-US"/>
        </a:p>
      </dgm:t>
    </dgm:pt>
    <dgm:pt modelId="{3AE6A7F0-6104-4761-8EB1-A25B2FA6E122}">
      <dgm:prSet/>
      <dgm:spPr/>
      <dgm:t>
        <a:bodyPr/>
        <a:lstStyle/>
        <a:p>
          <a:r>
            <a:rPr lang="en-US"/>
            <a:t>Carbon Monoxide (CO)</a:t>
          </a:r>
        </a:p>
      </dgm:t>
    </dgm:pt>
    <dgm:pt modelId="{663B9C48-AF18-4F0D-A891-D34E896E71F1}" type="parTrans" cxnId="{F0FC20C3-F828-45BC-91E4-4D414807CFFD}">
      <dgm:prSet/>
      <dgm:spPr/>
      <dgm:t>
        <a:bodyPr/>
        <a:lstStyle/>
        <a:p>
          <a:endParaRPr lang="en-US"/>
        </a:p>
      </dgm:t>
    </dgm:pt>
    <dgm:pt modelId="{08DA04DC-39BC-45FE-AE07-85054D58E160}" type="sibTrans" cxnId="{F0FC20C3-F828-45BC-91E4-4D414807CFFD}">
      <dgm:prSet/>
      <dgm:spPr/>
      <dgm:t>
        <a:bodyPr/>
        <a:lstStyle/>
        <a:p>
          <a:endParaRPr lang="en-US"/>
        </a:p>
      </dgm:t>
    </dgm:pt>
    <dgm:pt modelId="{3FF94FA0-2EF1-44E4-83C7-F53918E2E157}">
      <dgm:prSet/>
      <dgm:spPr/>
      <dgm:t>
        <a:bodyPr/>
        <a:lstStyle/>
        <a:p>
          <a:r>
            <a:rPr lang="en-US"/>
            <a:t>Carbon Dioxide (CO2) </a:t>
          </a:r>
        </a:p>
      </dgm:t>
    </dgm:pt>
    <dgm:pt modelId="{7C2CD92C-6380-403C-B548-C307D0FF070C}" type="parTrans" cxnId="{4807C9BE-7DAC-44CE-9DFE-99233CBB8048}">
      <dgm:prSet/>
      <dgm:spPr/>
      <dgm:t>
        <a:bodyPr/>
        <a:lstStyle/>
        <a:p>
          <a:endParaRPr lang="en-US"/>
        </a:p>
      </dgm:t>
    </dgm:pt>
    <dgm:pt modelId="{4EB69D50-1436-4872-A406-B029FE2AB630}" type="sibTrans" cxnId="{4807C9BE-7DAC-44CE-9DFE-99233CBB8048}">
      <dgm:prSet/>
      <dgm:spPr/>
      <dgm:t>
        <a:bodyPr/>
        <a:lstStyle/>
        <a:p>
          <a:endParaRPr lang="en-US"/>
        </a:p>
      </dgm:t>
    </dgm:pt>
    <dgm:pt modelId="{3C0CAC3C-F8EC-487B-A6D8-4CE5F5166B69}" type="pres">
      <dgm:prSet presAssocID="{F5EA006A-0BB8-4626-B3A7-4B340C82BB0B}" presName="diagram" presStyleCnt="0">
        <dgm:presLayoutVars>
          <dgm:dir/>
          <dgm:resizeHandles val="exact"/>
        </dgm:presLayoutVars>
      </dgm:prSet>
      <dgm:spPr/>
    </dgm:pt>
    <dgm:pt modelId="{D4CDC46A-2B9C-49ED-B43C-285F3CCC2A0C}" type="pres">
      <dgm:prSet presAssocID="{B8EE2B61-C184-4274-A164-D44AF29B97CB}" presName="node" presStyleLbl="node1" presStyleIdx="0" presStyleCnt="5">
        <dgm:presLayoutVars>
          <dgm:bulletEnabled val="1"/>
        </dgm:presLayoutVars>
      </dgm:prSet>
      <dgm:spPr/>
    </dgm:pt>
    <dgm:pt modelId="{E3C80308-8482-4385-90AD-3B6836596FBE}" type="pres">
      <dgm:prSet presAssocID="{8968F6AD-4A17-403D-A16E-92F6B3B60429}" presName="sibTrans" presStyleCnt="0"/>
      <dgm:spPr/>
    </dgm:pt>
    <dgm:pt modelId="{33BF79A4-1141-4534-9A08-82709E7C2434}" type="pres">
      <dgm:prSet presAssocID="{E38183C1-5F8A-44BA-96D8-3C63BBEA9359}" presName="node" presStyleLbl="node1" presStyleIdx="1" presStyleCnt="5">
        <dgm:presLayoutVars>
          <dgm:bulletEnabled val="1"/>
        </dgm:presLayoutVars>
      </dgm:prSet>
      <dgm:spPr/>
    </dgm:pt>
    <dgm:pt modelId="{FD477718-A235-4FDC-AEB6-FF62DAF67BD7}" type="pres">
      <dgm:prSet presAssocID="{BD1DE0FA-A028-469A-B74E-6004E3F0583E}" presName="sibTrans" presStyleCnt="0"/>
      <dgm:spPr/>
    </dgm:pt>
    <dgm:pt modelId="{6C3D96E9-A94F-4BDE-8011-2B8EC4FCB398}" type="pres">
      <dgm:prSet presAssocID="{4E58637E-8394-4990-9D3F-FADB859FC9A7}" presName="node" presStyleLbl="node1" presStyleIdx="2" presStyleCnt="5">
        <dgm:presLayoutVars>
          <dgm:bulletEnabled val="1"/>
        </dgm:presLayoutVars>
      </dgm:prSet>
      <dgm:spPr/>
    </dgm:pt>
    <dgm:pt modelId="{C54EF9F9-4FB7-4CCF-8AAC-D7B579B98ECA}" type="pres">
      <dgm:prSet presAssocID="{8496323F-3579-450C-A359-94A143A9B963}" presName="sibTrans" presStyleCnt="0"/>
      <dgm:spPr/>
    </dgm:pt>
    <dgm:pt modelId="{21BE3FEF-60E0-40A0-B0FF-B4C0E5969D04}" type="pres">
      <dgm:prSet presAssocID="{3AE6A7F0-6104-4761-8EB1-A25B2FA6E122}" presName="node" presStyleLbl="node1" presStyleIdx="3" presStyleCnt="5">
        <dgm:presLayoutVars>
          <dgm:bulletEnabled val="1"/>
        </dgm:presLayoutVars>
      </dgm:prSet>
      <dgm:spPr/>
    </dgm:pt>
    <dgm:pt modelId="{3C426D7A-56BD-48D8-B2B4-B02524A77F0A}" type="pres">
      <dgm:prSet presAssocID="{08DA04DC-39BC-45FE-AE07-85054D58E160}" presName="sibTrans" presStyleCnt="0"/>
      <dgm:spPr/>
    </dgm:pt>
    <dgm:pt modelId="{00DB5CA2-1D06-4EA3-A9E5-0D3F98252C70}" type="pres">
      <dgm:prSet presAssocID="{3FF94FA0-2EF1-44E4-83C7-F53918E2E157}" presName="node" presStyleLbl="node1" presStyleIdx="4" presStyleCnt="5">
        <dgm:presLayoutVars>
          <dgm:bulletEnabled val="1"/>
        </dgm:presLayoutVars>
      </dgm:prSet>
      <dgm:spPr/>
    </dgm:pt>
  </dgm:ptLst>
  <dgm:cxnLst>
    <dgm:cxn modelId="{5BAF4E10-4FE0-44D2-B545-F6758F3AECBA}" srcId="{F5EA006A-0BB8-4626-B3A7-4B340C82BB0B}" destId="{4E58637E-8394-4990-9D3F-FADB859FC9A7}" srcOrd="2" destOrd="0" parTransId="{0A6FE991-9546-423E-99EF-AD3FCA6BD040}" sibTransId="{8496323F-3579-450C-A359-94A143A9B963}"/>
    <dgm:cxn modelId="{AD2F3920-FD78-40BA-9E03-70D44415C82D}" type="presOf" srcId="{3AE6A7F0-6104-4761-8EB1-A25B2FA6E122}" destId="{21BE3FEF-60E0-40A0-B0FF-B4C0E5969D04}" srcOrd="0" destOrd="0" presId="urn:microsoft.com/office/officeart/2005/8/layout/default"/>
    <dgm:cxn modelId="{63C5665F-07BD-4CB6-903E-D3A2236FE8CA}" type="presOf" srcId="{3FF94FA0-2EF1-44E4-83C7-F53918E2E157}" destId="{00DB5CA2-1D06-4EA3-A9E5-0D3F98252C70}" srcOrd="0" destOrd="0" presId="urn:microsoft.com/office/officeart/2005/8/layout/default"/>
    <dgm:cxn modelId="{3BDFBC61-47AF-42F2-9B33-8C556B770268}" srcId="{F5EA006A-0BB8-4626-B3A7-4B340C82BB0B}" destId="{E38183C1-5F8A-44BA-96D8-3C63BBEA9359}" srcOrd="1" destOrd="0" parTransId="{E333D7DC-B589-4EDF-A721-D61B0ADB6962}" sibTransId="{BD1DE0FA-A028-469A-B74E-6004E3F0583E}"/>
    <dgm:cxn modelId="{7C6F9245-9E25-49F2-8D9F-D98AE0FE6EC4}" type="presOf" srcId="{4E58637E-8394-4990-9D3F-FADB859FC9A7}" destId="{6C3D96E9-A94F-4BDE-8011-2B8EC4FCB398}" srcOrd="0" destOrd="0" presId="urn:microsoft.com/office/officeart/2005/8/layout/default"/>
    <dgm:cxn modelId="{55C48C81-A464-45FC-8358-C4D8B008AF15}" srcId="{F5EA006A-0BB8-4626-B3A7-4B340C82BB0B}" destId="{B8EE2B61-C184-4274-A164-D44AF29B97CB}" srcOrd="0" destOrd="0" parTransId="{37D892EA-9F8B-4D5A-8ECE-D1AB283653E5}" sibTransId="{8968F6AD-4A17-403D-A16E-92F6B3B60429}"/>
    <dgm:cxn modelId="{9051368F-565F-4EF1-B560-F245EFDDE614}" type="presOf" srcId="{F5EA006A-0BB8-4626-B3A7-4B340C82BB0B}" destId="{3C0CAC3C-F8EC-487B-A6D8-4CE5F5166B69}" srcOrd="0" destOrd="0" presId="urn:microsoft.com/office/officeart/2005/8/layout/default"/>
    <dgm:cxn modelId="{F324209A-2CCE-4C12-8F74-4FF7B19FB4BF}" type="presOf" srcId="{E38183C1-5F8A-44BA-96D8-3C63BBEA9359}" destId="{33BF79A4-1141-4534-9A08-82709E7C2434}" srcOrd="0" destOrd="0" presId="urn:microsoft.com/office/officeart/2005/8/layout/default"/>
    <dgm:cxn modelId="{6315DBAE-AE1C-4969-9309-090934F74732}" type="presOf" srcId="{B8EE2B61-C184-4274-A164-D44AF29B97CB}" destId="{D4CDC46A-2B9C-49ED-B43C-285F3CCC2A0C}" srcOrd="0" destOrd="0" presId="urn:microsoft.com/office/officeart/2005/8/layout/default"/>
    <dgm:cxn modelId="{4807C9BE-7DAC-44CE-9DFE-99233CBB8048}" srcId="{F5EA006A-0BB8-4626-B3A7-4B340C82BB0B}" destId="{3FF94FA0-2EF1-44E4-83C7-F53918E2E157}" srcOrd="4" destOrd="0" parTransId="{7C2CD92C-6380-403C-B548-C307D0FF070C}" sibTransId="{4EB69D50-1436-4872-A406-B029FE2AB630}"/>
    <dgm:cxn modelId="{F0FC20C3-F828-45BC-91E4-4D414807CFFD}" srcId="{F5EA006A-0BB8-4626-B3A7-4B340C82BB0B}" destId="{3AE6A7F0-6104-4761-8EB1-A25B2FA6E122}" srcOrd="3" destOrd="0" parTransId="{663B9C48-AF18-4F0D-A891-D34E896E71F1}" sibTransId="{08DA04DC-39BC-45FE-AE07-85054D58E160}"/>
    <dgm:cxn modelId="{87F90647-709A-4E5E-875E-25254F9344FB}" type="presParOf" srcId="{3C0CAC3C-F8EC-487B-A6D8-4CE5F5166B69}" destId="{D4CDC46A-2B9C-49ED-B43C-285F3CCC2A0C}" srcOrd="0" destOrd="0" presId="urn:microsoft.com/office/officeart/2005/8/layout/default"/>
    <dgm:cxn modelId="{1B277B22-B96B-41BB-B03A-4A57B6009326}" type="presParOf" srcId="{3C0CAC3C-F8EC-487B-A6D8-4CE5F5166B69}" destId="{E3C80308-8482-4385-90AD-3B6836596FBE}" srcOrd="1" destOrd="0" presId="urn:microsoft.com/office/officeart/2005/8/layout/default"/>
    <dgm:cxn modelId="{D21202D1-974E-442A-8889-375F461FDD27}" type="presParOf" srcId="{3C0CAC3C-F8EC-487B-A6D8-4CE5F5166B69}" destId="{33BF79A4-1141-4534-9A08-82709E7C2434}" srcOrd="2" destOrd="0" presId="urn:microsoft.com/office/officeart/2005/8/layout/default"/>
    <dgm:cxn modelId="{F18A64F7-E305-49C4-A066-77998A4AE642}" type="presParOf" srcId="{3C0CAC3C-F8EC-487B-A6D8-4CE5F5166B69}" destId="{FD477718-A235-4FDC-AEB6-FF62DAF67BD7}" srcOrd="3" destOrd="0" presId="urn:microsoft.com/office/officeart/2005/8/layout/default"/>
    <dgm:cxn modelId="{9343DC63-EAB3-4F4B-93D0-FD74C543A4FE}" type="presParOf" srcId="{3C0CAC3C-F8EC-487B-A6D8-4CE5F5166B69}" destId="{6C3D96E9-A94F-4BDE-8011-2B8EC4FCB398}" srcOrd="4" destOrd="0" presId="urn:microsoft.com/office/officeart/2005/8/layout/default"/>
    <dgm:cxn modelId="{BECF0FAA-D773-4836-84E7-CC2A943788FF}" type="presParOf" srcId="{3C0CAC3C-F8EC-487B-A6D8-4CE5F5166B69}" destId="{C54EF9F9-4FB7-4CCF-8AAC-D7B579B98ECA}" srcOrd="5" destOrd="0" presId="urn:microsoft.com/office/officeart/2005/8/layout/default"/>
    <dgm:cxn modelId="{AC13F5D9-4458-492A-8F26-D1C477505E03}" type="presParOf" srcId="{3C0CAC3C-F8EC-487B-A6D8-4CE5F5166B69}" destId="{21BE3FEF-60E0-40A0-B0FF-B4C0E5969D04}" srcOrd="6" destOrd="0" presId="urn:microsoft.com/office/officeart/2005/8/layout/default"/>
    <dgm:cxn modelId="{7D4C0CC3-DC45-42C2-B508-3CB7AA1EC441}" type="presParOf" srcId="{3C0CAC3C-F8EC-487B-A6D8-4CE5F5166B69}" destId="{3C426D7A-56BD-48D8-B2B4-B02524A77F0A}" srcOrd="7" destOrd="0" presId="urn:microsoft.com/office/officeart/2005/8/layout/default"/>
    <dgm:cxn modelId="{D8D14A28-70AD-4F2E-9F27-1EE90A41B3C5}" type="presParOf" srcId="{3C0CAC3C-F8EC-487B-A6D8-4CE5F5166B69}" destId="{00DB5CA2-1D06-4EA3-A9E5-0D3F98252C70}" srcOrd="8" destOrd="0" presId="urn:microsoft.com/office/officeart/2005/8/layout/defaul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0B4D58-2FD4-4EA8-8A5C-0DFF622BEE19}">
      <dsp:nvSpPr>
        <dsp:cNvPr id="0" name=""/>
        <dsp:cNvSpPr/>
      </dsp:nvSpPr>
      <dsp:spPr>
        <a:xfrm>
          <a:off x="0" y="36248"/>
          <a:ext cx="6847114"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DE" sz="2400" kern="1200" dirty="0"/>
            <a:t>Handle of big data sets and data volume [1]</a:t>
          </a:r>
          <a:endParaRPr lang="en-US" sz="2400" kern="1200" dirty="0"/>
        </a:p>
      </dsp:txBody>
      <dsp:txXfrm>
        <a:off x="28100" y="64348"/>
        <a:ext cx="6790914" cy="519439"/>
      </dsp:txXfrm>
    </dsp:sp>
    <dsp:sp modelId="{A68DD628-3ED6-4303-989A-0F5FEEE11918}">
      <dsp:nvSpPr>
        <dsp:cNvPr id="0" name=""/>
        <dsp:cNvSpPr/>
      </dsp:nvSpPr>
      <dsp:spPr>
        <a:xfrm>
          <a:off x="0" y="681008"/>
          <a:ext cx="6847114"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DE" sz="2400" kern="1200" dirty="0"/>
            <a:t>Comparison of spaces and time [1]</a:t>
          </a:r>
          <a:endParaRPr lang="en-US" sz="2400" kern="1200" dirty="0"/>
        </a:p>
      </dsp:txBody>
      <dsp:txXfrm>
        <a:off x="28100" y="709108"/>
        <a:ext cx="6790914" cy="519439"/>
      </dsp:txXfrm>
    </dsp:sp>
    <dsp:sp modelId="{EF0DC811-A035-43F9-973A-28400E89721E}">
      <dsp:nvSpPr>
        <dsp:cNvPr id="0" name=""/>
        <dsp:cNvSpPr/>
      </dsp:nvSpPr>
      <dsp:spPr>
        <a:xfrm>
          <a:off x="0" y="1325768"/>
          <a:ext cx="6847114" cy="575639"/>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91440" tIns="91440" rIns="91440" bIns="91440" numCol="1" spcCol="1270" anchor="ctr" anchorCtr="0">
          <a:noAutofit/>
        </a:bodyPr>
        <a:lstStyle/>
        <a:p>
          <a:pPr marL="0" lvl="0" indent="0" algn="l" defTabSz="1066800">
            <a:lnSpc>
              <a:spcPct val="90000"/>
            </a:lnSpc>
            <a:spcBef>
              <a:spcPct val="0"/>
            </a:spcBef>
            <a:spcAft>
              <a:spcPct val="35000"/>
            </a:spcAft>
            <a:buNone/>
          </a:pPr>
          <a:r>
            <a:rPr lang="de-DE" sz="2400" kern="1200" dirty="0"/>
            <a:t>Level of detail on demand [1]</a:t>
          </a:r>
          <a:endParaRPr lang="en-US" sz="2400" kern="1200" dirty="0"/>
        </a:p>
      </dsp:txBody>
      <dsp:txXfrm>
        <a:off x="28100" y="1353868"/>
        <a:ext cx="6790914" cy="519439"/>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12586-D5DB-4CF4-9B1B-8B66081473EF}">
      <dsp:nvSpPr>
        <dsp:cNvPr id="0" name=""/>
        <dsp:cNvSpPr/>
      </dsp:nvSpPr>
      <dsp:spPr>
        <a:xfrm>
          <a:off x="0" y="1854"/>
          <a:ext cx="6451943" cy="9398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BC568B-85E8-4168-A9C8-B6831725AD80}">
      <dsp:nvSpPr>
        <dsp:cNvPr id="0" name=""/>
        <dsp:cNvSpPr/>
      </dsp:nvSpPr>
      <dsp:spPr>
        <a:xfrm>
          <a:off x="284297" y="213315"/>
          <a:ext cx="516904" cy="516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A4EB52-F0D1-4348-998F-403C920F8FB7}">
      <dsp:nvSpPr>
        <dsp:cNvPr id="0" name=""/>
        <dsp:cNvSpPr/>
      </dsp:nvSpPr>
      <dsp:spPr>
        <a:xfrm>
          <a:off x="1085500" y="1854"/>
          <a:ext cx="5366442" cy="939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5" tIns="99465" rIns="99465" bIns="99465" numCol="1" spcCol="1270" anchor="ctr" anchorCtr="0">
          <a:noAutofit/>
        </a:bodyPr>
        <a:lstStyle/>
        <a:p>
          <a:pPr marL="0" lvl="0" indent="0" algn="l" defTabSz="977900">
            <a:lnSpc>
              <a:spcPct val="100000"/>
            </a:lnSpc>
            <a:spcBef>
              <a:spcPct val="0"/>
            </a:spcBef>
            <a:spcAft>
              <a:spcPct val="35000"/>
            </a:spcAft>
            <a:buNone/>
          </a:pPr>
          <a:r>
            <a:rPr lang="en-US" sz="2200" b="0" i="0" kern="1200" baseline="0"/>
            <a:t>Near Real-Time processing and visual analytics</a:t>
          </a:r>
          <a:endParaRPr lang="en-US" sz="2200" kern="1200"/>
        </a:p>
      </dsp:txBody>
      <dsp:txXfrm>
        <a:off x="1085500" y="1854"/>
        <a:ext cx="5366442" cy="939827"/>
      </dsp:txXfrm>
    </dsp:sp>
    <dsp:sp modelId="{071897BE-7C06-4812-84CC-901607128ECD}">
      <dsp:nvSpPr>
        <dsp:cNvPr id="0" name=""/>
        <dsp:cNvSpPr/>
      </dsp:nvSpPr>
      <dsp:spPr>
        <a:xfrm>
          <a:off x="0" y="1176638"/>
          <a:ext cx="6451943" cy="9398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C66BD3-EAB6-44E4-991B-75E7C84E848E}">
      <dsp:nvSpPr>
        <dsp:cNvPr id="0" name=""/>
        <dsp:cNvSpPr/>
      </dsp:nvSpPr>
      <dsp:spPr>
        <a:xfrm>
          <a:off x="284297" y="1388099"/>
          <a:ext cx="516904" cy="516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AA3484-4923-4EF5-8FB1-90ED4CD837C6}">
      <dsp:nvSpPr>
        <dsp:cNvPr id="0" name=""/>
        <dsp:cNvSpPr/>
      </dsp:nvSpPr>
      <dsp:spPr>
        <a:xfrm>
          <a:off x="1085500" y="1176638"/>
          <a:ext cx="5366442" cy="939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5" tIns="99465" rIns="99465" bIns="99465" numCol="1" spcCol="1270" anchor="ctr" anchorCtr="0">
          <a:noAutofit/>
        </a:bodyPr>
        <a:lstStyle/>
        <a:p>
          <a:pPr marL="0" lvl="0" indent="0" algn="l" defTabSz="977900">
            <a:lnSpc>
              <a:spcPct val="100000"/>
            </a:lnSpc>
            <a:spcBef>
              <a:spcPct val="0"/>
            </a:spcBef>
            <a:spcAft>
              <a:spcPct val="35000"/>
            </a:spcAft>
            <a:buNone/>
          </a:pPr>
          <a:r>
            <a:rPr lang="en-US" sz="2200" b="0" i="0" kern="1200" baseline="0"/>
            <a:t>A scalable automated data pipeline</a:t>
          </a:r>
          <a:endParaRPr lang="en-US" sz="2200" kern="1200"/>
        </a:p>
      </dsp:txBody>
      <dsp:txXfrm>
        <a:off x="1085500" y="1176638"/>
        <a:ext cx="5366442" cy="939827"/>
      </dsp:txXfrm>
    </dsp:sp>
    <dsp:sp modelId="{30A33101-622D-40B6-B344-6CE08944ECFA}">
      <dsp:nvSpPr>
        <dsp:cNvPr id="0" name=""/>
        <dsp:cNvSpPr/>
      </dsp:nvSpPr>
      <dsp:spPr>
        <a:xfrm>
          <a:off x="0" y="2351421"/>
          <a:ext cx="6451943" cy="9398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42E8A-FD66-47D5-A2E7-2A237826CFDE}">
      <dsp:nvSpPr>
        <dsp:cNvPr id="0" name=""/>
        <dsp:cNvSpPr/>
      </dsp:nvSpPr>
      <dsp:spPr>
        <a:xfrm>
          <a:off x="284297" y="2562882"/>
          <a:ext cx="516904" cy="516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6B8949-CA90-45BA-B695-750B0F330412}">
      <dsp:nvSpPr>
        <dsp:cNvPr id="0" name=""/>
        <dsp:cNvSpPr/>
      </dsp:nvSpPr>
      <dsp:spPr>
        <a:xfrm>
          <a:off x="1085500" y="2351421"/>
          <a:ext cx="5366442" cy="939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5" tIns="99465" rIns="99465" bIns="99465" numCol="1" spcCol="1270" anchor="ctr" anchorCtr="0">
          <a:noAutofit/>
        </a:bodyPr>
        <a:lstStyle/>
        <a:p>
          <a:pPr marL="0" lvl="0" indent="0" algn="l" defTabSz="977900">
            <a:lnSpc>
              <a:spcPct val="100000"/>
            </a:lnSpc>
            <a:spcBef>
              <a:spcPct val="0"/>
            </a:spcBef>
            <a:spcAft>
              <a:spcPct val="35000"/>
            </a:spcAft>
            <a:buNone/>
          </a:pPr>
          <a:r>
            <a:rPr lang="en-US" sz="2200" b="0" i="0" kern="1200" baseline="0"/>
            <a:t>A web-based visualization application</a:t>
          </a:r>
          <a:endParaRPr lang="en-US" sz="2200" kern="1200"/>
        </a:p>
      </dsp:txBody>
      <dsp:txXfrm>
        <a:off x="1085500" y="2351421"/>
        <a:ext cx="5366442" cy="939827"/>
      </dsp:txXfrm>
    </dsp:sp>
    <dsp:sp modelId="{9704BD34-87CA-4D62-B859-B0EB9B1FF3E8}">
      <dsp:nvSpPr>
        <dsp:cNvPr id="0" name=""/>
        <dsp:cNvSpPr/>
      </dsp:nvSpPr>
      <dsp:spPr>
        <a:xfrm>
          <a:off x="0" y="3526205"/>
          <a:ext cx="6451943" cy="9398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2A3391-C9C2-4099-9F02-9930EAAE3816}">
      <dsp:nvSpPr>
        <dsp:cNvPr id="0" name=""/>
        <dsp:cNvSpPr/>
      </dsp:nvSpPr>
      <dsp:spPr>
        <a:xfrm>
          <a:off x="284297" y="3737666"/>
          <a:ext cx="516904" cy="516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B494BF-81D9-40E3-9CC8-0050D9F87D88}">
      <dsp:nvSpPr>
        <dsp:cNvPr id="0" name=""/>
        <dsp:cNvSpPr/>
      </dsp:nvSpPr>
      <dsp:spPr>
        <a:xfrm>
          <a:off x="1085500" y="3526205"/>
          <a:ext cx="5366442" cy="939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5" tIns="99465" rIns="99465" bIns="99465" numCol="1" spcCol="1270" anchor="ctr" anchorCtr="0">
          <a:noAutofit/>
        </a:bodyPr>
        <a:lstStyle/>
        <a:p>
          <a:pPr marL="0" lvl="0" indent="0" algn="l" defTabSz="977900">
            <a:lnSpc>
              <a:spcPct val="100000"/>
            </a:lnSpc>
            <a:spcBef>
              <a:spcPct val="0"/>
            </a:spcBef>
            <a:spcAft>
              <a:spcPct val="35000"/>
            </a:spcAft>
            <a:buNone/>
          </a:pPr>
          <a:r>
            <a:rPr lang="en-US" sz="2200" kern="1200"/>
            <a:t>Two detailed use cases for illustrating the use of the application</a:t>
          </a:r>
        </a:p>
      </dsp:txBody>
      <dsp:txXfrm>
        <a:off x="1085500" y="3526205"/>
        <a:ext cx="5366442" cy="93982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DC12586-D5DB-4CF4-9B1B-8B66081473EF}">
      <dsp:nvSpPr>
        <dsp:cNvPr id="0" name=""/>
        <dsp:cNvSpPr/>
      </dsp:nvSpPr>
      <dsp:spPr>
        <a:xfrm>
          <a:off x="0" y="1854"/>
          <a:ext cx="6451943" cy="9398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FBC568B-85E8-4168-A9C8-B6831725AD80}">
      <dsp:nvSpPr>
        <dsp:cNvPr id="0" name=""/>
        <dsp:cNvSpPr/>
      </dsp:nvSpPr>
      <dsp:spPr>
        <a:xfrm>
          <a:off x="284297" y="213315"/>
          <a:ext cx="516904" cy="516904"/>
        </a:xfrm>
        <a:prstGeom prst="rect">
          <a:avLst/>
        </a:prstGeom>
        <a:blipFill>
          <a:blip xmlns:r="http://schemas.openxmlformats.org/officeDocument/2006/relationships" r:embed="rId1">
            <a:extLst>
              <a:ext uri="{28A0092B-C50C-407E-A947-70E740481C1C}">
                <a14:useLocalDpi xmlns:a14="http://schemas.microsoft.com/office/drawing/2010/main" val="0"/>
              </a:ext>
              <a:ext uri="{96DAC541-7B7A-43D3-8B79-37D633B846F1}">
                <asvg:svgBlip xmlns:asvg="http://schemas.microsoft.com/office/drawing/2016/SVG/main" r:embed="rId2"/>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CA4EB52-F0D1-4348-998F-403C920F8FB7}">
      <dsp:nvSpPr>
        <dsp:cNvPr id="0" name=""/>
        <dsp:cNvSpPr/>
      </dsp:nvSpPr>
      <dsp:spPr>
        <a:xfrm>
          <a:off x="1085500" y="1854"/>
          <a:ext cx="5366442" cy="939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5" tIns="99465" rIns="99465" bIns="99465" numCol="1" spcCol="1270" anchor="ctr" anchorCtr="0">
          <a:noAutofit/>
        </a:bodyPr>
        <a:lstStyle/>
        <a:p>
          <a:pPr marL="0" lvl="0" indent="0" algn="l" defTabSz="977900">
            <a:lnSpc>
              <a:spcPct val="90000"/>
            </a:lnSpc>
            <a:spcBef>
              <a:spcPct val="0"/>
            </a:spcBef>
            <a:spcAft>
              <a:spcPct val="35000"/>
            </a:spcAft>
            <a:buNone/>
          </a:pPr>
          <a:r>
            <a:rPr lang="en-US" sz="2200" b="0" i="0" kern="1200" baseline="0"/>
            <a:t>Near Real-Time processing and visual analytics</a:t>
          </a:r>
          <a:endParaRPr lang="en-US" sz="2200" kern="1200"/>
        </a:p>
      </dsp:txBody>
      <dsp:txXfrm>
        <a:off x="1085500" y="1854"/>
        <a:ext cx="5366442" cy="939827"/>
      </dsp:txXfrm>
    </dsp:sp>
    <dsp:sp modelId="{071897BE-7C06-4812-84CC-901607128ECD}">
      <dsp:nvSpPr>
        <dsp:cNvPr id="0" name=""/>
        <dsp:cNvSpPr/>
      </dsp:nvSpPr>
      <dsp:spPr>
        <a:xfrm>
          <a:off x="0" y="1176638"/>
          <a:ext cx="6451943" cy="9398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A6C66BD3-EAB6-44E4-991B-75E7C84E848E}">
      <dsp:nvSpPr>
        <dsp:cNvPr id="0" name=""/>
        <dsp:cNvSpPr/>
      </dsp:nvSpPr>
      <dsp:spPr>
        <a:xfrm>
          <a:off x="284297" y="1388099"/>
          <a:ext cx="516904" cy="516904"/>
        </a:xfrm>
        <a:prstGeom prst="rect">
          <a:avLst/>
        </a:prstGeom>
        <a:blipFill>
          <a:blip xmlns:r="http://schemas.openxmlformats.org/officeDocument/2006/relationships"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DEAA3484-4923-4EF5-8FB1-90ED4CD837C6}">
      <dsp:nvSpPr>
        <dsp:cNvPr id="0" name=""/>
        <dsp:cNvSpPr/>
      </dsp:nvSpPr>
      <dsp:spPr>
        <a:xfrm>
          <a:off x="1085500" y="1176638"/>
          <a:ext cx="5366442" cy="939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5" tIns="99465" rIns="99465" bIns="99465" numCol="1" spcCol="1270" anchor="ctr" anchorCtr="0">
          <a:noAutofit/>
        </a:bodyPr>
        <a:lstStyle/>
        <a:p>
          <a:pPr marL="0" lvl="0" indent="0" algn="l" defTabSz="977900">
            <a:lnSpc>
              <a:spcPct val="90000"/>
            </a:lnSpc>
            <a:spcBef>
              <a:spcPct val="0"/>
            </a:spcBef>
            <a:spcAft>
              <a:spcPct val="35000"/>
            </a:spcAft>
            <a:buNone/>
          </a:pPr>
          <a:r>
            <a:rPr lang="en-US" sz="2200" b="0" i="0" kern="1200" baseline="0"/>
            <a:t>A scalable automated data pipeline</a:t>
          </a:r>
          <a:endParaRPr lang="en-US" sz="2200" kern="1200"/>
        </a:p>
      </dsp:txBody>
      <dsp:txXfrm>
        <a:off x="1085500" y="1176638"/>
        <a:ext cx="5366442" cy="939827"/>
      </dsp:txXfrm>
    </dsp:sp>
    <dsp:sp modelId="{30A33101-622D-40B6-B344-6CE08944ECFA}">
      <dsp:nvSpPr>
        <dsp:cNvPr id="0" name=""/>
        <dsp:cNvSpPr/>
      </dsp:nvSpPr>
      <dsp:spPr>
        <a:xfrm>
          <a:off x="0" y="2351421"/>
          <a:ext cx="6451943" cy="9398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B442E8A-FD66-47D5-A2E7-2A237826CFDE}">
      <dsp:nvSpPr>
        <dsp:cNvPr id="0" name=""/>
        <dsp:cNvSpPr/>
      </dsp:nvSpPr>
      <dsp:spPr>
        <a:xfrm>
          <a:off x="284297" y="2562882"/>
          <a:ext cx="516904" cy="516904"/>
        </a:xfrm>
        <a:prstGeom prst="rect">
          <a:avLst/>
        </a:prstGeom>
        <a:blipFill>
          <a:blip xmlns:r="http://schemas.openxmlformats.org/officeDocument/2006/relationships"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706B8949-CA90-45BA-B695-750B0F330412}">
      <dsp:nvSpPr>
        <dsp:cNvPr id="0" name=""/>
        <dsp:cNvSpPr/>
      </dsp:nvSpPr>
      <dsp:spPr>
        <a:xfrm>
          <a:off x="1085500" y="2351421"/>
          <a:ext cx="5366442" cy="939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5" tIns="99465" rIns="99465" bIns="99465" numCol="1" spcCol="1270" anchor="ctr" anchorCtr="0">
          <a:noAutofit/>
        </a:bodyPr>
        <a:lstStyle/>
        <a:p>
          <a:pPr marL="0" lvl="0" indent="0" algn="l" defTabSz="977900">
            <a:lnSpc>
              <a:spcPct val="90000"/>
            </a:lnSpc>
            <a:spcBef>
              <a:spcPct val="0"/>
            </a:spcBef>
            <a:spcAft>
              <a:spcPct val="35000"/>
            </a:spcAft>
            <a:buNone/>
          </a:pPr>
          <a:r>
            <a:rPr lang="en-US" sz="2200" b="0" i="0" kern="1200" baseline="0"/>
            <a:t>A web-based visualization application</a:t>
          </a:r>
          <a:endParaRPr lang="en-US" sz="2200" kern="1200"/>
        </a:p>
      </dsp:txBody>
      <dsp:txXfrm>
        <a:off x="1085500" y="2351421"/>
        <a:ext cx="5366442" cy="939827"/>
      </dsp:txXfrm>
    </dsp:sp>
    <dsp:sp modelId="{9704BD34-87CA-4D62-B859-B0EB9B1FF3E8}">
      <dsp:nvSpPr>
        <dsp:cNvPr id="0" name=""/>
        <dsp:cNvSpPr/>
      </dsp:nvSpPr>
      <dsp:spPr>
        <a:xfrm>
          <a:off x="0" y="3526205"/>
          <a:ext cx="6451943" cy="939827"/>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62A3391-C9C2-4099-9F02-9930EAAE3816}">
      <dsp:nvSpPr>
        <dsp:cNvPr id="0" name=""/>
        <dsp:cNvSpPr/>
      </dsp:nvSpPr>
      <dsp:spPr>
        <a:xfrm>
          <a:off x="284297" y="3737666"/>
          <a:ext cx="516904" cy="516904"/>
        </a:xfrm>
        <a:prstGeom prst="rect">
          <a:avLst/>
        </a:prstGeom>
        <a:blipFill>
          <a:blip xmlns:r="http://schemas.openxmlformats.org/officeDocument/2006/relationships"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a:blipFill>
        <a:ln w="19050" cap="flat" cmpd="sng" algn="ctr">
          <a:noFill/>
          <a:prstDash val="solid"/>
        </a:ln>
        <a:effectLst/>
      </dsp:spPr>
      <dsp:style>
        <a:lnRef idx="2">
          <a:scrgbClr r="0" g="0" b="0"/>
        </a:lnRef>
        <a:fillRef idx="1">
          <a:scrgbClr r="0" g="0" b="0"/>
        </a:fillRef>
        <a:effectRef idx="0">
          <a:scrgbClr r="0" g="0" b="0"/>
        </a:effectRef>
        <a:fontRef idx="minor">
          <a:schemeClr val="lt1"/>
        </a:fontRef>
      </dsp:style>
    </dsp:sp>
    <dsp:sp modelId="{05B494BF-81D9-40E3-9CC8-0050D9F87D88}">
      <dsp:nvSpPr>
        <dsp:cNvPr id="0" name=""/>
        <dsp:cNvSpPr/>
      </dsp:nvSpPr>
      <dsp:spPr>
        <a:xfrm>
          <a:off x="1085500" y="3526205"/>
          <a:ext cx="5366442" cy="93982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465" tIns="99465" rIns="99465" bIns="99465" numCol="1" spcCol="1270" anchor="ctr" anchorCtr="0">
          <a:noAutofit/>
        </a:bodyPr>
        <a:lstStyle/>
        <a:p>
          <a:pPr marL="0" lvl="0" indent="0" algn="l" defTabSz="977900">
            <a:lnSpc>
              <a:spcPct val="90000"/>
            </a:lnSpc>
            <a:spcBef>
              <a:spcPct val="0"/>
            </a:spcBef>
            <a:spcAft>
              <a:spcPct val="35000"/>
            </a:spcAft>
            <a:buNone/>
          </a:pPr>
          <a:r>
            <a:rPr lang="en-US" sz="2200" kern="1200"/>
            <a:t>Two detailed use cases for illustrating the use of the application</a:t>
          </a:r>
        </a:p>
      </dsp:txBody>
      <dsp:txXfrm>
        <a:off x="1085500" y="3526205"/>
        <a:ext cx="5366442" cy="939827"/>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4CDC46A-2B9C-49ED-B43C-285F3CCC2A0C}">
      <dsp:nvSpPr>
        <dsp:cNvPr id="0" name=""/>
        <dsp:cNvSpPr/>
      </dsp:nvSpPr>
      <dsp:spPr>
        <a:xfrm>
          <a:off x="644851" y="998"/>
          <a:ext cx="2781421" cy="1668852"/>
        </a:xfrm>
        <a:prstGeom prst="rect">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Nitrogen Oxides (NOx)</a:t>
          </a:r>
        </a:p>
      </dsp:txBody>
      <dsp:txXfrm>
        <a:off x="644851" y="998"/>
        <a:ext cx="2781421" cy="1668852"/>
      </dsp:txXfrm>
    </dsp:sp>
    <dsp:sp modelId="{33BF79A4-1141-4534-9A08-82709E7C2434}">
      <dsp:nvSpPr>
        <dsp:cNvPr id="0" name=""/>
        <dsp:cNvSpPr/>
      </dsp:nvSpPr>
      <dsp:spPr>
        <a:xfrm>
          <a:off x="3704415" y="998"/>
          <a:ext cx="2781421" cy="1668852"/>
        </a:xfrm>
        <a:prstGeom prst="rect">
          <a:avLst/>
        </a:prstGeom>
        <a:solidFill>
          <a:schemeClr val="accent2">
            <a:hueOff val="9759"/>
            <a:satOff val="-6719"/>
            <a:lumOff val="-1716"/>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dirty="0"/>
            <a:t>Sulphur Oxides (</a:t>
          </a:r>
          <a:r>
            <a:rPr lang="en-US" sz="3300" kern="1200" dirty="0" err="1"/>
            <a:t>SOx</a:t>
          </a:r>
          <a:r>
            <a:rPr lang="en-US" sz="3300" kern="1200" dirty="0"/>
            <a:t>)</a:t>
          </a:r>
        </a:p>
      </dsp:txBody>
      <dsp:txXfrm>
        <a:off x="3704415" y="998"/>
        <a:ext cx="2781421" cy="1668852"/>
      </dsp:txXfrm>
    </dsp:sp>
    <dsp:sp modelId="{6C3D96E9-A94F-4BDE-8011-2B8EC4FCB398}">
      <dsp:nvSpPr>
        <dsp:cNvPr id="0" name=""/>
        <dsp:cNvSpPr/>
      </dsp:nvSpPr>
      <dsp:spPr>
        <a:xfrm>
          <a:off x="6763978" y="998"/>
          <a:ext cx="2781421" cy="1668852"/>
        </a:xfrm>
        <a:prstGeom prst="rect">
          <a:avLst/>
        </a:prstGeom>
        <a:solidFill>
          <a:schemeClr val="accent2">
            <a:hueOff val="19519"/>
            <a:satOff val="-13438"/>
            <a:lumOff val="-3431"/>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Ozone (O3) </a:t>
          </a:r>
        </a:p>
      </dsp:txBody>
      <dsp:txXfrm>
        <a:off x="6763978" y="998"/>
        <a:ext cx="2781421" cy="1668852"/>
      </dsp:txXfrm>
    </dsp:sp>
    <dsp:sp modelId="{21BE3FEF-60E0-40A0-B0FF-B4C0E5969D04}">
      <dsp:nvSpPr>
        <dsp:cNvPr id="0" name=""/>
        <dsp:cNvSpPr/>
      </dsp:nvSpPr>
      <dsp:spPr>
        <a:xfrm>
          <a:off x="2174633" y="1947993"/>
          <a:ext cx="2781421" cy="1668852"/>
        </a:xfrm>
        <a:prstGeom prst="rect">
          <a:avLst/>
        </a:prstGeom>
        <a:solidFill>
          <a:schemeClr val="accent2">
            <a:hueOff val="29278"/>
            <a:satOff val="-20157"/>
            <a:lumOff val="-5147"/>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Carbon Monoxide (CO)</a:t>
          </a:r>
        </a:p>
      </dsp:txBody>
      <dsp:txXfrm>
        <a:off x="2174633" y="1947993"/>
        <a:ext cx="2781421" cy="1668852"/>
      </dsp:txXfrm>
    </dsp:sp>
    <dsp:sp modelId="{00DB5CA2-1D06-4EA3-A9E5-0D3F98252C70}">
      <dsp:nvSpPr>
        <dsp:cNvPr id="0" name=""/>
        <dsp:cNvSpPr/>
      </dsp:nvSpPr>
      <dsp:spPr>
        <a:xfrm>
          <a:off x="5234197" y="1947993"/>
          <a:ext cx="2781421" cy="1668852"/>
        </a:xfrm>
        <a:prstGeom prst="rect">
          <a:avLst/>
        </a:prstGeom>
        <a:solidFill>
          <a:schemeClr val="accent2">
            <a:hueOff val="39038"/>
            <a:satOff val="-26876"/>
            <a:lumOff val="-6863"/>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5730" tIns="125730" rIns="125730" bIns="125730" numCol="1" spcCol="1270" anchor="ctr" anchorCtr="0">
          <a:noAutofit/>
        </a:bodyPr>
        <a:lstStyle/>
        <a:p>
          <a:pPr marL="0" lvl="0" indent="0" algn="ctr" defTabSz="1466850">
            <a:lnSpc>
              <a:spcPct val="90000"/>
            </a:lnSpc>
            <a:spcBef>
              <a:spcPct val="0"/>
            </a:spcBef>
            <a:spcAft>
              <a:spcPct val="35000"/>
            </a:spcAft>
            <a:buNone/>
          </a:pPr>
          <a:r>
            <a:rPr lang="en-US" sz="3300" kern="1200"/>
            <a:t>Carbon Dioxide (CO2) </a:t>
          </a:r>
        </a:p>
      </dsp:txBody>
      <dsp:txXfrm>
        <a:off x="5234197" y="1947993"/>
        <a:ext cx="2781421" cy="1668852"/>
      </dsp:txXfrm>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05/8/layout/default">
  <dgm:title val=""/>
  <dgm:desc val=""/>
  <dgm:catLst>
    <dgm:cat type="list" pri="4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6" srcId="0" destId="1" srcOrd="0" destOrd="0"/>
        <dgm:cxn modelId="7" srcId="0" destId="2" srcOrd="1" destOrd="0"/>
        <dgm:cxn modelId="8" srcId="0" destId="3" srcOrd="2" destOrd="0"/>
        <dgm:cxn modelId="9" srcId="0" destId="4" srcOrd="3" destOrd="0"/>
        <dgm:cxn modelId="10"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 modelId="5"/>
        <dgm:pt modelId="6"/>
      </dgm:ptLst>
      <dgm:cxnLst>
        <dgm:cxn modelId="7" srcId="0" destId="1" srcOrd="0" destOrd="0"/>
        <dgm:cxn modelId="8" srcId="0" destId="2" srcOrd="1" destOrd="0"/>
        <dgm:cxn modelId="9" srcId="0" destId="3" srcOrd="2" destOrd="0"/>
        <dgm:cxn modelId="10" srcId="0" destId="4" srcOrd="3" destOrd="0"/>
        <dgm:cxn modelId="11" srcId="0" destId="5" srcOrd="4" destOrd="0"/>
        <dgm:cxn modelId="12" srcId="0" destId="6" srcOrd="5" destOrd="0"/>
      </dgm:cxnLst>
      <dgm:bg/>
      <dgm:whole/>
    </dgm:dataModel>
  </dgm:clrData>
  <dgm:layoutNode name="diagram">
    <dgm:varLst>
      <dgm:dir/>
      <dgm:resizeHandles val="exact"/>
    </dgm:varLst>
    <dgm:choose name="Name0">
      <dgm:if name="Name1" func="var" arg="dir" op="equ" val="norm">
        <dgm:alg type="snake">
          <dgm:param type="grDir" val="tL"/>
          <dgm:param type="flowDir" val="row"/>
          <dgm:param type="contDir" val="sameDir"/>
          <dgm:param type="off" val="ctr"/>
        </dgm:alg>
      </dgm:if>
      <dgm:else name="Name2">
        <dgm:alg type="snake">
          <dgm:param type="grDir" val="tR"/>
          <dgm:param type="flowDir" val="row"/>
          <dgm:param type="contDir" val="sameDir"/>
          <dgm:param type="off" val="ctr"/>
        </dgm:alg>
      </dgm:else>
    </dgm:choose>
    <dgm:shape xmlns:r="http://schemas.openxmlformats.org/officeDocument/2006/relationships" r:blip="">
      <dgm:adjLst/>
    </dgm:shape>
    <dgm:presOf/>
    <dgm:constrLst>
      <dgm:constr type="w" for="ch" forName="node" refType="w"/>
      <dgm:constr type="h" for="ch" forName="node" refType="w" refFor="ch" refForName="node" fact="0.6"/>
      <dgm:constr type="w" for="ch" forName="sibTrans" refType="w" refFor="ch" refForName="node" fact="0.1"/>
      <dgm:constr type="sp" refType="w" refFor="ch" refForName="sibTrans"/>
      <dgm:constr type="primFontSz" for="ch" forName="node" op="equ" val="65"/>
    </dgm:constrLst>
    <dgm:ruleLst/>
    <dgm:forEach name="Name3" axis="ch" ptType="node">
      <dgm:layoutNode name="node">
        <dgm:varLst>
          <dgm:bulletEnabled val="1"/>
        </dgm:varLst>
        <dgm:alg type="tx"/>
        <dgm:shape xmlns:r="http://schemas.openxmlformats.org/officeDocument/2006/relationships" type="rect" r:blip="">
          <dgm:adjLst/>
        </dgm:shape>
        <dgm:presOf axis="desOrSelf" ptType="node"/>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forEach name="Name4" axis="followSib" ptType="sibTrans" cnt="1">
        <dgm:layoutNode name="sibTran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ABD4B4E-F254-4F7F-BC4C-AEE1E37B4003}" type="datetimeFigureOut">
              <a:rPr lang="en-US" smtClean="0"/>
              <a:t>1/9/2021</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98F129D-62DB-433F-A033-CCF5FFB0EE68}" type="slidenum">
              <a:rPr lang="en-US" smtClean="0"/>
              <a:t>‹#›</a:t>
            </a:fld>
            <a:endParaRPr lang="en-US"/>
          </a:p>
        </p:txBody>
      </p:sp>
    </p:spTree>
    <p:extLst>
      <p:ext uri="{BB962C8B-B14F-4D97-AF65-F5344CB8AC3E}">
        <p14:creationId xmlns:p14="http://schemas.microsoft.com/office/powerpoint/2010/main" val="226896033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Motivation behind this thesis is the increased air pollution levels</a:t>
            </a:r>
          </a:p>
          <a:p>
            <a:r>
              <a:rPr lang="de-DE" dirty="0"/>
              <a:t>Air pollution has severe negative effects not only in health, like causing neurological, respiratory and heart diesieses,</a:t>
            </a:r>
          </a:p>
          <a:p>
            <a:r>
              <a:rPr lang="de-DE" dirty="0"/>
              <a:t>But also impacts other areas like envirenment, economy etc.</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2</a:t>
            </a:fld>
            <a:endParaRPr lang="en-US"/>
          </a:p>
        </p:txBody>
      </p:sp>
    </p:spTree>
    <p:extLst>
      <p:ext uri="{BB962C8B-B14F-4D97-AF65-F5344CB8AC3E}">
        <p14:creationId xmlns:p14="http://schemas.microsoft.com/office/powerpoint/2010/main" val="58349441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order to present the data to the user and for further data navigation, we build a visualization tool</a:t>
            </a:r>
          </a:p>
          <a:p>
            <a:r>
              <a:rPr lang="de-DE" dirty="0"/>
              <a:t>Consisting on a variety of visual components for displaying spatial and temporal dimensions</a:t>
            </a:r>
          </a:p>
          <a:p>
            <a:r>
              <a:rPr lang="de-DE" dirty="0"/>
              <a:t>I present each component in detail </a:t>
            </a:r>
          </a:p>
        </p:txBody>
      </p:sp>
      <p:sp>
        <p:nvSpPr>
          <p:cNvPr id="4" name="Slide Number Placeholder 3"/>
          <p:cNvSpPr>
            <a:spLocks noGrp="1"/>
          </p:cNvSpPr>
          <p:nvPr>
            <p:ph type="sldNum" sz="quarter" idx="5"/>
          </p:nvPr>
        </p:nvSpPr>
        <p:spPr/>
        <p:txBody>
          <a:bodyPr/>
          <a:lstStyle/>
          <a:p>
            <a:fld id="{198F129D-62DB-433F-A033-CCF5FFB0EE68}" type="slidenum">
              <a:rPr lang="en-US" smtClean="0"/>
              <a:t>11</a:t>
            </a:fld>
            <a:endParaRPr lang="en-US"/>
          </a:p>
        </p:txBody>
      </p:sp>
    </p:spTree>
    <p:extLst>
      <p:ext uri="{BB962C8B-B14F-4D97-AF65-F5344CB8AC3E}">
        <p14:creationId xmlns:p14="http://schemas.microsoft.com/office/powerpoint/2010/main" val="37662035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spatial attributes are visualized in maps. We include two types of maps</a:t>
            </a:r>
          </a:p>
          <a:p>
            <a:r>
              <a:rPr lang="de-DE" dirty="0"/>
              <a:t>Choropleth maps for geopolitical seperation</a:t>
            </a:r>
          </a:p>
          <a:p>
            <a:r>
              <a:rPr lang="de-DE" dirty="0"/>
              <a:t>Heatmaps for a general non-aggregated view of the most polluted or „heated“ regions</a:t>
            </a:r>
          </a:p>
          <a:p>
            <a:endParaRPr lang="de-DE" dirty="0"/>
          </a:p>
          <a:p>
            <a:r>
              <a:rPr lang="de-DE" dirty="0"/>
              <a:t>There are two sets of each maps. A set or a compare component consists of a day selection slider, that sets the selected date for a choropleth and a heat map</a:t>
            </a:r>
          </a:p>
          <a:p>
            <a:r>
              <a:rPr lang="de-DE" dirty="0"/>
              <a:t>The two components are seperated from each other,</a:t>
            </a:r>
          </a:p>
          <a:p>
            <a:r>
              <a:rPr lang="de-DE" dirty="0"/>
              <a:t>Meaning the user can initiate a comparison mode by selecting two different points in time, and exploring the same physical space. </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12</a:t>
            </a:fld>
            <a:endParaRPr lang="en-US"/>
          </a:p>
        </p:txBody>
      </p:sp>
    </p:spTree>
    <p:extLst>
      <p:ext uri="{BB962C8B-B14F-4D97-AF65-F5344CB8AC3E}">
        <p14:creationId xmlns:p14="http://schemas.microsoft.com/office/powerpoint/2010/main" val="217028211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detail view is activated on each map polygon click</a:t>
            </a:r>
          </a:p>
          <a:p>
            <a:r>
              <a:rPr lang="de-DE" dirty="0"/>
              <a:t>It displays details of the clicked polygon, like the daily product values, the daily AQI calculation</a:t>
            </a:r>
          </a:p>
          <a:p>
            <a:r>
              <a:rPr lang="de-DE" dirty="0"/>
              <a:t>It displays a list of contextual information, like population number, number of factories, and number of airport facilities, </a:t>
            </a:r>
          </a:p>
          <a:p>
            <a:r>
              <a:rPr lang="de-DE" dirty="0"/>
              <a:t>These infomation is displayed here to help the user with a portrait of pollution sources</a:t>
            </a:r>
          </a:p>
          <a:p>
            <a:endParaRPr lang="de-DE" dirty="0"/>
          </a:p>
          <a:p>
            <a:r>
              <a:rPr lang="de-DE" dirty="0"/>
              <a:t>The second part of the detail view is a line chart displaying all the daily product values of the selected city</a:t>
            </a:r>
          </a:p>
          <a:p>
            <a:r>
              <a:rPr lang="de-DE" dirty="0"/>
              <a:t>Annomalies are displayed on the chart, as well as on a detailed table, with the date and the anomaly value</a:t>
            </a:r>
          </a:p>
        </p:txBody>
      </p:sp>
      <p:sp>
        <p:nvSpPr>
          <p:cNvPr id="4" name="Slide Number Placeholder 3"/>
          <p:cNvSpPr>
            <a:spLocks noGrp="1"/>
          </p:cNvSpPr>
          <p:nvPr>
            <p:ph type="sldNum" sz="quarter" idx="5"/>
          </p:nvPr>
        </p:nvSpPr>
        <p:spPr/>
        <p:txBody>
          <a:bodyPr/>
          <a:lstStyle/>
          <a:p>
            <a:fld id="{198F129D-62DB-433F-A033-CCF5FFB0EE68}" type="slidenum">
              <a:rPr lang="en-US" smtClean="0"/>
              <a:t>13</a:t>
            </a:fld>
            <a:endParaRPr lang="en-US"/>
          </a:p>
        </p:txBody>
      </p:sp>
    </p:spTree>
    <p:extLst>
      <p:ext uri="{BB962C8B-B14F-4D97-AF65-F5344CB8AC3E}">
        <p14:creationId xmlns:p14="http://schemas.microsoft.com/office/powerpoint/2010/main" val="217028211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To visualize the temporal dimensions, we implemented two visual components</a:t>
            </a:r>
          </a:p>
          <a:p>
            <a:r>
              <a:rPr lang="de-DE" dirty="0"/>
              <a:t>The multiline chart displays a line chart of the average daily product value of a selected city</a:t>
            </a:r>
          </a:p>
          <a:p>
            <a:r>
              <a:rPr lang="de-DE" dirty="0"/>
              <a:t>The user can select and display multiple cities</a:t>
            </a:r>
          </a:p>
          <a:p>
            <a:r>
              <a:rPr lang="de-DE" dirty="0"/>
              <a:t>The chart allows for zooming, filtering, and range selection</a:t>
            </a:r>
          </a:p>
          <a:p>
            <a:r>
              <a:rPr lang="de-DE" dirty="0"/>
              <a:t>The chart is equiped with a table showing the average product level for each city for the selected range</a:t>
            </a:r>
          </a:p>
          <a:p>
            <a:endParaRPr lang="de-DE" dirty="0"/>
          </a:p>
          <a:p>
            <a:r>
              <a:rPr lang="de-DE" dirty="0"/>
              <a:t>The calednar view displays the time series of a selected city as a calendar form</a:t>
            </a:r>
          </a:p>
          <a:p>
            <a:r>
              <a:rPr lang="de-DE" dirty="0"/>
              <a:t>Month seperation is more visible</a:t>
            </a:r>
          </a:p>
          <a:p>
            <a:r>
              <a:rPr lang="de-DE" dirty="0"/>
              <a:t>Each calendar cell is color encoded to the product value</a:t>
            </a:r>
          </a:p>
          <a:p>
            <a:r>
              <a:rPr lang="de-DE" dirty="0"/>
              <a:t>Each cell contains a smaller white cell, size encoded to the quality of the recording</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14</a:t>
            </a:fld>
            <a:endParaRPr lang="en-US"/>
          </a:p>
        </p:txBody>
      </p:sp>
    </p:spTree>
    <p:extLst>
      <p:ext uri="{BB962C8B-B14F-4D97-AF65-F5344CB8AC3E}">
        <p14:creationId xmlns:p14="http://schemas.microsoft.com/office/powerpoint/2010/main" val="221249324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During the planing phase of this thesis, we consulted with a domain expert, who provided feedback on the direction this thesis could take, as well as the evaluation of it.</a:t>
            </a:r>
          </a:p>
          <a:p>
            <a:r>
              <a:rPr lang="de-DE" dirty="0"/>
              <a:t>Their feedback consisted on focusing on builing few use cases, and create requirements for the tool, following these use cases</a:t>
            </a:r>
          </a:p>
          <a:p>
            <a:endParaRPr lang="de-DE" dirty="0"/>
          </a:p>
          <a:p>
            <a:r>
              <a:rPr lang="de-DE" dirty="0"/>
              <a:t>The evaluation of the solution presented so far is done by creating and illustrating two potential use cases, with specific tasks that can be solved by interacting with the tool</a:t>
            </a:r>
          </a:p>
          <a:p>
            <a:endParaRPr lang="de-DE" dirty="0"/>
          </a:p>
          <a:p>
            <a:r>
              <a:rPr lang="de-DE" dirty="0"/>
              <a:t>Conducting a user study was not feasible in this scenario, mainly due to the fact that unless the participants were domain experts, the results of the study would have been scatered and not meaningful.</a:t>
            </a:r>
          </a:p>
          <a:p>
            <a:r>
              <a:rPr lang="de-DE" dirty="0"/>
              <a:t>Furthermore, giving the exploratory nature of the tool, contucting a large qualitative study for general spatio temporal visual analytics would require time and resources to complete.</a:t>
            </a:r>
          </a:p>
          <a:p>
            <a:endParaRPr lang="de-DE" dirty="0"/>
          </a:p>
          <a:p>
            <a:r>
              <a:rPr lang="de-DE" dirty="0"/>
              <a:t>Reaching out for domain expert evaluation post development resulted to be unsucessful.</a:t>
            </a:r>
          </a:p>
          <a:p>
            <a:endParaRPr lang="de-DE" dirty="0"/>
          </a:p>
          <a:p>
            <a:r>
              <a:rPr lang="de-DE" dirty="0"/>
              <a:t>In this case, we proceded with the creating of two use cases </a:t>
            </a:r>
            <a:r>
              <a:rPr lang="de-DE" b="1" dirty="0"/>
              <a:t>[CLICK]</a:t>
            </a:r>
          </a:p>
        </p:txBody>
      </p:sp>
      <p:sp>
        <p:nvSpPr>
          <p:cNvPr id="4" name="Slide Number Placeholder 3"/>
          <p:cNvSpPr>
            <a:spLocks noGrp="1"/>
          </p:cNvSpPr>
          <p:nvPr>
            <p:ph type="sldNum" sz="quarter" idx="5"/>
          </p:nvPr>
        </p:nvSpPr>
        <p:spPr/>
        <p:txBody>
          <a:bodyPr/>
          <a:lstStyle/>
          <a:p>
            <a:fld id="{198F129D-62DB-433F-A033-CCF5FFB0EE68}" type="slidenum">
              <a:rPr lang="en-US" smtClean="0"/>
              <a:t>15</a:t>
            </a:fld>
            <a:endParaRPr lang="en-US"/>
          </a:p>
        </p:txBody>
      </p:sp>
    </p:spTree>
    <p:extLst>
      <p:ext uri="{BB962C8B-B14F-4D97-AF65-F5344CB8AC3E}">
        <p14:creationId xmlns:p14="http://schemas.microsoft.com/office/powerpoint/2010/main" val="7057707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first use case is build around the past year events revolving around the global pandemic</a:t>
            </a:r>
          </a:p>
          <a:p>
            <a:r>
              <a:rPr lang="de-DE" dirty="0"/>
              <a:t>The pandemic effected heavily in changing the routine of all people, businesses and governments around the world.</a:t>
            </a:r>
          </a:p>
          <a:p>
            <a:r>
              <a:rPr lang="de-DE" dirty="0"/>
              <a:t>Following some initial reports and studies conducted in China and Italy, which revolved around the increase of air pollution, we builded a use case focusing on Germany</a:t>
            </a:r>
          </a:p>
          <a:p>
            <a:r>
              <a:rPr lang="de-DE" dirty="0"/>
              <a:t>There was a lockdown period approximately between middle of spring (march, april) to the end of summer (August)</a:t>
            </a:r>
          </a:p>
          <a:p>
            <a:endParaRPr lang="de-DE" dirty="0"/>
          </a:p>
          <a:p>
            <a:r>
              <a:rPr lang="de-DE" dirty="0"/>
              <a:t>This use case focuses on exploring the effects that the lockdown had on air pollution in Germany</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16</a:t>
            </a:fld>
            <a:endParaRPr lang="en-US"/>
          </a:p>
        </p:txBody>
      </p:sp>
    </p:spTree>
    <p:extLst>
      <p:ext uri="{BB962C8B-B14F-4D97-AF65-F5344CB8AC3E}">
        <p14:creationId xmlns:p14="http://schemas.microsoft.com/office/powerpoint/2010/main" val="3669454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TI12"/>
              </a:rPr>
              <a:t>Compare two or more cities or regions. Is there a similar drop pattern in air</a:t>
            </a:r>
          </a:p>
          <a:p>
            <a:pPr algn="l"/>
            <a:r>
              <a:rPr lang="en-US" sz="1800" b="0" i="0" u="none" strike="noStrike" baseline="0" dirty="0">
                <a:latin typeface="CMTI12"/>
              </a:rPr>
              <a:t>pollution?</a:t>
            </a:r>
          </a:p>
          <a:p>
            <a:pPr algn="l"/>
            <a:endParaRPr lang="en-US" sz="1800" b="0" i="0" u="none" strike="noStrike" baseline="0" dirty="0">
              <a:latin typeface="CMTI12"/>
            </a:endParaRPr>
          </a:p>
          <a:p>
            <a:pPr algn="l"/>
            <a:r>
              <a:rPr lang="en-US" sz="1800" b="0" i="0" u="none" strike="noStrike" baseline="0" dirty="0">
                <a:latin typeface="CMTI12"/>
              </a:rPr>
              <a:t>We manually select two dates in April and august, and explore the NO2 product levels on the map components. The choropleth map shows A drop in air pollution all over Germany.</a:t>
            </a:r>
          </a:p>
          <a:p>
            <a:pPr algn="l"/>
            <a:r>
              <a:rPr lang="en-US" dirty="0"/>
              <a:t>We zoom-in on the heatmap and explore the region of Hesse. A difference in pollution level is visible, with the map showing a lower and more neutralized distribution of "heat" (pollution levels). </a:t>
            </a:r>
          </a:p>
        </p:txBody>
      </p:sp>
      <p:sp>
        <p:nvSpPr>
          <p:cNvPr id="4" name="Slide Number Placeholder 3"/>
          <p:cNvSpPr>
            <a:spLocks noGrp="1"/>
          </p:cNvSpPr>
          <p:nvPr>
            <p:ph type="sldNum" sz="quarter" idx="5"/>
          </p:nvPr>
        </p:nvSpPr>
        <p:spPr/>
        <p:txBody>
          <a:bodyPr/>
          <a:lstStyle/>
          <a:p>
            <a:fld id="{198F129D-62DB-433F-A033-CCF5FFB0EE68}" type="slidenum">
              <a:rPr lang="en-US" smtClean="0"/>
              <a:t>18</a:t>
            </a:fld>
            <a:endParaRPr lang="en-US"/>
          </a:p>
        </p:txBody>
      </p:sp>
    </p:spTree>
    <p:extLst>
      <p:ext uri="{BB962C8B-B14F-4D97-AF65-F5344CB8AC3E}">
        <p14:creationId xmlns:p14="http://schemas.microsoft.com/office/powerpoint/2010/main" val="319326595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TI12"/>
              </a:rPr>
              <a:t>Manually detect a pattern in which there was a decrease in air pollution. What</a:t>
            </a:r>
          </a:p>
          <a:p>
            <a:pPr algn="l"/>
            <a:r>
              <a:rPr lang="en-US" sz="1800" b="0" i="0" u="none" strike="noStrike" baseline="0" dirty="0">
                <a:latin typeface="CMTI12"/>
              </a:rPr>
              <a:t>is the average pollution level during a certain date range?</a:t>
            </a:r>
          </a:p>
          <a:p>
            <a:pPr algn="l"/>
            <a:endParaRPr lang="en-US" sz="1800" b="0" i="0" u="none" strike="noStrike" baseline="0" dirty="0">
              <a:latin typeface="CMTI12"/>
            </a:endParaRPr>
          </a:p>
          <a:p>
            <a:pPr algn="l"/>
            <a:r>
              <a:rPr lang="en-US" sz="1800" b="0" i="0" u="none" strike="noStrike" baseline="0" dirty="0">
                <a:latin typeface="CMTI12"/>
              </a:rPr>
              <a:t>After manually searching the multi line chart for a decrease in air pollution, we request the data from the detected date onto the second map. A drop in air pollution is visible around all Germany. </a:t>
            </a:r>
          </a:p>
          <a:p>
            <a:pPr algn="l"/>
            <a:r>
              <a:rPr lang="en-US" sz="1800" b="0" i="0" u="none" strike="noStrike" baseline="0" dirty="0">
                <a:latin typeface="CMTI12"/>
              </a:rPr>
              <a:t>We again turn to the multi line chart for calculating the average pollution for the month of April (pre lockdown) and the month of August (post lockdown).</a:t>
            </a:r>
          </a:p>
          <a:p>
            <a:pPr algn="l"/>
            <a:r>
              <a:rPr lang="en-US" sz="1800" b="0" i="0" u="none" strike="noStrike" baseline="0" dirty="0">
                <a:latin typeface="CMTI12"/>
              </a:rPr>
              <a:t>There is a drop in the average value, with August having a value of 39.6 NO2 mol/m2, compared to the overall average for HESSE which is 54.27</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19</a:t>
            </a:fld>
            <a:endParaRPr lang="en-US"/>
          </a:p>
        </p:txBody>
      </p:sp>
    </p:spTree>
    <p:extLst>
      <p:ext uri="{BB962C8B-B14F-4D97-AF65-F5344CB8AC3E}">
        <p14:creationId xmlns:p14="http://schemas.microsoft.com/office/powerpoint/2010/main" val="226925073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this illustration, three cities around the city of frankfurt are chosen for a detailed exploration on the multi line chart. The user can gain insights about the overall pollution levels, as well as pollution during a selected time range</a:t>
            </a:r>
          </a:p>
          <a:p>
            <a:endParaRPr lang="de-DE" dirty="0"/>
          </a:p>
        </p:txBody>
      </p:sp>
      <p:sp>
        <p:nvSpPr>
          <p:cNvPr id="4" name="Slide Number Placeholder 3"/>
          <p:cNvSpPr>
            <a:spLocks noGrp="1"/>
          </p:cNvSpPr>
          <p:nvPr>
            <p:ph type="sldNum" sz="quarter" idx="5"/>
          </p:nvPr>
        </p:nvSpPr>
        <p:spPr/>
        <p:txBody>
          <a:bodyPr/>
          <a:lstStyle/>
          <a:p>
            <a:fld id="{198F129D-62DB-433F-A033-CCF5FFB0EE68}" type="slidenum">
              <a:rPr lang="en-US" smtClean="0"/>
              <a:t>20</a:t>
            </a:fld>
            <a:endParaRPr lang="en-US"/>
          </a:p>
        </p:txBody>
      </p:sp>
    </p:spTree>
    <p:extLst>
      <p:ext uri="{BB962C8B-B14F-4D97-AF65-F5344CB8AC3E}">
        <p14:creationId xmlns:p14="http://schemas.microsoft.com/office/powerpoint/2010/main" val="2214141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second use case is designed to solve the quest of exploring more in depth the historical progress of one or more cities</a:t>
            </a:r>
          </a:p>
          <a:p>
            <a:r>
              <a:rPr lang="de-DE" dirty="0"/>
              <a:t>In this scenario the user or the interested party is binded to a city or region, due to work, life, education ect. </a:t>
            </a:r>
          </a:p>
          <a:p>
            <a:r>
              <a:rPr lang="de-DE" dirty="0"/>
              <a:t>They wish to explore the trends of pollution around this city or region</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21</a:t>
            </a:fld>
            <a:endParaRPr lang="en-US"/>
          </a:p>
        </p:txBody>
      </p:sp>
    </p:spTree>
    <p:extLst>
      <p:ext uri="{BB962C8B-B14F-4D97-AF65-F5344CB8AC3E}">
        <p14:creationId xmlns:p14="http://schemas.microsoft.com/office/powerpoint/2010/main" val="30388850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Studying air pollution is essential In order to address these issues.</a:t>
            </a:r>
          </a:p>
          <a:p>
            <a:r>
              <a:rPr lang="de-DE" dirty="0"/>
              <a:t>Scientists and domain experts need to analyze air pollution data, and extract interesting findings and correlations</a:t>
            </a:r>
          </a:p>
          <a:p>
            <a:r>
              <a:rPr lang="de-DE" dirty="0"/>
              <a:t>These findings can then be used for further decision making.</a:t>
            </a:r>
          </a:p>
          <a:p>
            <a:r>
              <a:rPr lang="de-DE" dirty="0"/>
              <a:t>Examples: ban of diesel vehichles, traffic regulations, factory regulations.</a:t>
            </a:r>
          </a:p>
          <a:p>
            <a:endParaRPr lang="de-DE" dirty="0"/>
          </a:p>
          <a:p>
            <a:r>
              <a:rPr lang="de-DE" dirty="0"/>
              <a:t>Air pollution data can be large, due to many sources and available attributes.</a:t>
            </a:r>
          </a:p>
          <a:p>
            <a:r>
              <a:rPr lang="de-DE" dirty="0"/>
              <a:t>Visualy exploration is necessary to simplify and help the process of analyzis. </a:t>
            </a:r>
          </a:p>
          <a:p>
            <a:r>
              <a:rPr lang="de-DE" dirty="0"/>
              <a:t>Scientists and domain experts need to be equiped with visual tools.</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3</a:t>
            </a:fld>
            <a:endParaRPr lang="en-US"/>
          </a:p>
        </p:txBody>
      </p:sp>
    </p:spTree>
    <p:extLst>
      <p:ext uri="{BB962C8B-B14F-4D97-AF65-F5344CB8AC3E}">
        <p14:creationId xmlns:p14="http://schemas.microsoft.com/office/powerpoint/2010/main" val="80026349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this chart </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22</a:t>
            </a:fld>
            <a:endParaRPr lang="en-US"/>
          </a:p>
        </p:txBody>
      </p:sp>
    </p:spTree>
    <p:extLst>
      <p:ext uri="{BB962C8B-B14F-4D97-AF65-F5344CB8AC3E}">
        <p14:creationId xmlns:p14="http://schemas.microsoft.com/office/powerpoint/2010/main" val="3248744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this illustration, three cities around the city of frankfurt are chosen for a detailed exploration on the multi line chart. The user can gain insights about the overall pollution levels, as well as pollution during a selected time range</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23</a:t>
            </a:fld>
            <a:endParaRPr lang="en-US"/>
          </a:p>
        </p:txBody>
      </p:sp>
    </p:spTree>
    <p:extLst>
      <p:ext uri="{BB962C8B-B14F-4D97-AF65-F5344CB8AC3E}">
        <p14:creationId xmlns:p14="http://schemas.microsoft.com/office/powerpoint/2010/main" val="2214141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Can patterns be observed? Can patterns be related to seasonality?</a:t>
            </a:r>
          </a:p>
          <a:p>
            <a:endParaRPr lang="en-US" dirty="0"/>
          </a:p>
          <a:p>
            <a:r>
              <a:rPr lang="en-US" dirty="0"/>
              <a:t>Frankfurt am Main selected on the calendar view. We focus on finding patterns for August and September. While the \</a:t>
            </a:r>
            <a:r>
              <a:rPr lang="en-US" dirty="0" err="1"/>
              <a:t>ce</a:t>
            </a:r>
            <a:r>
              <a:rPr lang="en-US" dirty="0"/>
              <a:t>{SO2} data is very skewed, with extreme ranges, the \</a:t>
            </a:r>
            <a:r>
              <a:rPr lang="en-US" dirty="0" err="1"/>
              <a:t>ce</a:t>
            </a:r>
            <a:r>
              <a:rPr lang="en-US" dirty="0"/>
              <a:t>{NO2} data can be distinguished better. We cannot detect patterns for weekdays, like weekend days having a lower \</a:t>
            </a:r>
            <a:r>
              <a:rPr lang="en-US" dirty="0" err="1"/>
              <a:t>ce</a:t>
            </a:r>
            <a:r>
              <a:rPr lang="en-US" dirty="0"/>
              <a:t>{NO2} concentration. We can detect a difference in values between the two months.</a:t>
            </a:r>
          </a:p>
        </p:txBody>
      </p:sp>
      <p:sp>
        <p:nvSpPr>
          <p:cNvPr id="4" name="Slide Number Placeholder 3"/>
          <p:cNvSpPr>
            <a:spLocks noGrp="1"/>
          </p:cNvSpPr>
          <p:nvPr>
            <p:ph type="sldNum" sz="quarter" idx="5"/>
          </p:nvPr>
        </p:nvSpPr>
        <p:spPr/>
        <p:txBody>
          <a:bodyPr/>
          <a:lstStyle/>
          <a:p>
            <a:fld id="{198F129D-62DB-433F-A033-CCF5FFB0EE68}" type="slidenum">
              <a:rPr lang="en-US" smtClean="0"/>
              <a:t>24</a:t>
            </a:fld>
            <a:endParaRPr lang="en-US"/>
          </a:p>
        </p:txBody>
      </p:sp>
    </p:spTree>
    <p:extLst>
      <p:ext uri="{BB962C8B-B14F-4D97-AF65-F5344CB8AC3E}">
        <p14:creationId xmlns:p14="http://schemas.microsoft.com/office/powerpoint/2010/main" val="221414123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Explore areas near to contextual points. Is there a significant decrease in air pollution in the areas surrounding these points?</a:t>
            </a:r>
          </a:p>
          <a:p>
            <a:endParaRPr lang="en-US" dirty="0"/>
          </a:p>
          <a:p>
            <a:r>
              <a:rPr lang="en-US" b="1" dirty="0"/>
              <a:t>Contextual geographical objects, factories, and airports, displayed on the heat map, near Frankfurt and Wiesbaden, </a:t>
            </a:r>
          </a:p>
          <a:p>
            <a:r>
              <a:rPr lang="en-US" b="1" dirty="0"/>
              <a:t>data selected for 02.04.2020 and 16.08.2020. We expect this area to have high pollution due to being populated with various industries. We can observe that typically that is the case (from the left map)</a:t>
            </a:r>
          </a:p>
        </p:txBody>
      </p:sp>
      <p:sp>
        <p:nvSpPr>
          <p:cNvPr id="4" name="Slide Number Placeholder 3"/>
          <p:cNvSpPr>
            <a:spLocks noGrp="1"/>
          </p:cNvSpPr>
          <p:nvPr>
            <p:ph type="sldNum" sz="quarter" idx="5"/>
          </p:nvPr>
        </p:nvSpPr>
        <p:spPr/>
        <p:txBody>
          <a:bodyPr/>
          <a:lstStyle/>
          <a:p>
            <a:fld id="{198F129D-62DB-433F-A033-CCF5FFB0EE68}" type="slidenum">
              <a:rPr lang="en-US" smtClean="0"/>
              <a:t>25</a:t>
            </a:fld>
            <a:endParaRPr lang="en-US"/>
          </a:p>
        </p:txBody>
      </p:sp>
    </p:spTree>
    <p:extLst>
      <p:ext uri="{BB962C8B-B14F-4D97-AF65-F5344CB8AC3E}">
        <p14:creationId xmlns:p14="http://schemas.microsoft.com/office/powerpoint/2010/main" val="221414123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sz="1800" b="0" i="0" u="none" strike="noStrike" baseline="0" dirty="0">
                <a:latin typeface="CMTI12"/>
              </a:rPr>
              <a:t>Are the results of the Anomaly Detection meaningful?</a:t>
            </a:r>
          </a:p>
          <a:p>
            <a:pPr algn="l"/>
            <a:endParaRPr lang="en-US" sz="1800" b="0" i="0" u="none" strike="noStrike" baseline="0" dirty="0">
              <a:latin typeface="CMTI12"/>
            </a:endParaRPr>
          </a:p>
          <a:p>
            <a:pPr algn="l"/>
            <a:r>
              <a:rPr lang="en-US" sz="1800" b="0" i="0" u="none" strike="noStrike" baseline="0" dirty="0">
                <a:latin typeface="CMTI12"/>
              </a:rPr>
              <a:t>During the exploration of detail view for the city of Wiesbaden, we notice a detected anomaly, a high spike occurring on Sept 29. We check the multi line chart and notice that the </a:t>
            </a:r>
            <a:r>
              <a:rPr lang="en-US" sz="1800" b="0" i="0" u="none" strike="noStrike" baseline="0" dirty="0" err="1">
                <a:latin typeface="CMTI12"/>
              </a:rPr>
              <a:t>anomal</a:t>
            </a:r>
            <a:r>
              <a:rPr lang="en-US" sz="1800" b="0" i="0" u="none" strike="noStrike" baseline="0" dirty="0">
                <a:latin typeface="CMTI12"/>
              </a:rPr>
              <a:t> record with a value of 400 mol/m2 differs significantly from the average value for Wiesbaden (74)</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26</a:t>
            </a:fld>
            <a:endParaRPr lang="en-US"/>
          </a:p>
        </p:txBody>
      </p:sp>
    </p:spTree>
    <p:extLst>
      <p:ext uri="{BB962C8B-B14F-4D97-AF65-F5344CB8AC3E}">
        <p14:creationId xmlns:p14="http://schemas.microsoft.com/office/powerpoint/2010/main" val="22692507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For future works and improvements of this thesis, firstly its necessary to focus on completing the evaluation process of the work done so far, by requiring expert evaluation and feedback.</a:t>
            </a:r>
          </a:p>
          <a:p>
            <a:r>
              <a:rPr lang="de-DE" dirty="0"/>
              <a:t>In order to complement the existing data and increase the reliability of the tool, we can take steps for integrating additional data sources, like another remote source or ground station data. </a:t>
            </a:r>
          </a:p>
          <a:p>
            <a:r>
              <a:rPr lang="de-DE" dirty="0"/>
              <a:t>The data pipeline required little additional development for reading new sources, while the rest of the steps are already scalable.</a:t>
            </a:r>
          </a:p>
          <a:p>
            <a:r>
              <a:rPr lang="de-DE" dirty="0"/>
              <a:t>Additional air products can also be integrated in accordance to the available sources. This would improve the AQI calculation </a:t>
            </a:r>
          </a:p>
          <a:p>
            <a:r>
              <a:rPr lang="de-DE" dirty="0"/>
              <a:t>Lastly, more work can be done in the direction of fully or partialy automating pattern detection, for increasing user experience, and steer the user‘s exploration into meaninfgul insights</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27</a:t>
            </a:fld>
            <a:endParaRPr lang="en-US"/>
          </a:p>
        </p:txBody>
      </p:sp>
    </p:spTree>
    <p:extLst>
      <p:ext uri="{BB962C8B-B14F-4D97-AF65-F5344CB8AC3E}">
        <p14:creationId xmlns:p14="http://schemas.microsoft.com/office/powerpoint/2010/main" val="343820575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main contribution of this thesis is presenting a solution for near real time processing and visual analytics of air pollution data</a:t>
            </a:r>
          </a:p>
          <a:p>
            <a:r>
              <a:rPr lang="de-DE" dirty="0"/>
              <a:t>To fullfil this goal, we implemented a web based visualization application, </a:t>
            </a:r>
          </a:p>
          <a:p>
            <a:r>
              <a:rPr lang="de-DE" dirty="0"/>
              <a:t>build on top of the an existing backend solution for automatic data download and preprocessing of remote sensing air pollution data </a:t>
            </a:r>
          </a:p>
          <a:p>
            <a:endParaRPr lang="de-DE" dirty="0"/>
          </a:p>
          <a:p>
            <a:r>
              <a:rPr lang="de-DE" dirty="0"/>
              <a:t>This solution is evaluated by creating and illustrating two use cases in detail</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28</a:t>
            </a:fld>
            <a:endParaRPr lang="en-US"/>
          </a:p>
        </p:txBody>
      </p:sp>
    </p:spTree>
    <p:extLst>
      <p:ext uri="{BB962C8B-B14F-4D97-AF65-F5344CB8AC3E}">
        <p14:creationId xmlns:p14="http://schemas.microsoft.com/office/powerpoint/2010/main" val="1280320891"/>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Any Question?</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29</a:t>
            </a:fld>
            <a:endParaRPr lang="en-US"/>
          </a:p>
        </p:txBody>
      </p:sp>
    </p:spTree>
    <p:extLst>
      <p:ext uri="{BB962C8B-B14F-4D97-AF65-F5344CB8AC3E}">
        <p14:creationId xmlns:p14="http://schemas.microsoft.com/office/powerpoint/2010/main" val="16513744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In order to present the data to the user and for further data navigation, we build a visualization tool</a:t>
            </a:r>
          </a:p>
          <a:p>
            <a:r>
              <a:rPr lang="de-DE" dirty="0"/>
              <a:t>Consisting on a variety of visual components for displaying spatial and temporal dimensions</a:t>
            </a:r>
          </a:p>
          <a:p>
            <a:r>
              <a:rPr lang="de-DE" dirty="0"/>
              <a:t>I present each component in detail </a:t>
            </a:r>
          </a:p>
        </p:txBody>
      </p:sp>
      <p:sp>
        <p:nvSpPr>
          <p:cNvPr id="4" name="Slide Number Placeholder 3"/>
          <p:cNvSpPr>
            <a:spLocks noGrp="1"/>
          </p:cNvSpPr>
          <p:nvPr>
            <p:ph type="sldNum" sz="quarter" idx="5"/>
          </p:nvPr>
        </p:nvSpPr>
        <p:spPr/>
        <p:txBody>
          <a:bodyPr/>
          <a:lstStyle/>
          <a:p>
            <a:fld id="{198F129D-62DB-433F-A033-CCF5FFB0EE68}" type="slidenum">
              <a:rPr lang="en-US" smtClean="0"/>
              <a:t>33</a:t>
            </a:fld>
            <a:endParaRPr lang="en-US"/>
          </a:p>
        </p:txBody>
      </p:sp>
    </p:spTree>
    <p:extLst>
      <p:ext uri="{BB962C8B-B14F-4D97-AF65-F5344CB8AC3E}">
        <p14:creationId xmlns:p14="http://schemas.microsoft.com/office/powerpoint/2010/main" val="37662035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Following some of the challanges raised by literature </a:t>
            </a:r>
          </a:p>
          <a:p>
            <a:r>
              <a:rPr lang="de-DE" dirty="0"/>
              <a:t>We compiled a list of requirements that would be adressed during the work of this thesis </a:t>
            </a:r>
          </a:p>
          <a:p>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34</a:t>
            </a:fld>
            <a:endParaRPr lang="en-US"/>
          </a:p>
        </p:txBody>
      </p:sp>
    </p:spTree>
    <p:extLst>
      <p:ext uri="{BB962C8B-B14F-4D97-AF65-F5344CB8AC3E}">
        <p14:creationId xmlns:p14="http://schemas.microsoft.com/office/powerpoint/2010/main" val="334201880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de-DE" dirty="0"/>
          </a:p>
          <a:p>
            <a:endParaRPr lang="de-DE" dirty="0"/>
          </a:p>
          <a:p>
            <a:r>
              <a:rPr lang="de-DE" dirty="0"/>
              <a:t>Two of the biggest space agensies, NASA and ESA provide their own visual tools for data exploration of their own missions,</a:t>
            </a:r>
          </a:p>
          <a:p>
            <a:r>
              <a:rPr lang="de-DE" dirty="0"/>
              <a:t>Respectively, worldview, for exploring air related missions like MODIS,</a:t>
            </a:r>
          </a:p>
          <a:p>
            <a:r>
              <a:rPr lang="de-DE" dirty="0"/>
              <a:t>And CAMS, for exploring air related missions like SENTINEL-5P.</a:t>
            </a:r>
          </a:p>
          <a:p>
            <a:r>
              <a:rPr lang="de-DE" dirty="0"/>
              <a:t>Both of these examples shown in this slide provide very limited functionalities in terms of data exploration in depth. </a:t>
            </a:r>
            <a:br>
              <a:rPr lang="de-DE" dirty="0"/>
            </a:br>
            <a:r>
              <a:rPr lang="de-DE" dirty="0"/>
              <a:t>The CAMS system does not have a zooming feature, or requesting specific regions.</a:t>
            </a:r>
          </a:p>
          <a:p>
            <a:r>
              <a:rPr lang="de-DE" dirty="0"/>
              <a:t>The WorldView system provides zooming until a certain resolution, making it unsuitable for exploring lower levels.</a:t>
            </a:r>
          </a:p>
          <a:p>
            <a:r>
              <a:rPr lang="de-DE" dirty="0"/>
              <a:t>Both systems suffer from readibility </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4</a:t>
            </a:fld>
            <a:endParaRPr lang="en-US"/>
          </a:p>
        </p:txBody>
      </p:sp>
    </p:spTree>
    <p:extLst>
      <p:ext uri="{BB962C8B-B14F-4D97-AF65-F5344CB8AC3E}">
        <p14:creationId xmlns:p14="http://schemas.microsoft.com/office/powerpoint/2010/main" val="322996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solidFill>
                  <a:schemeClr val="tx1"/>
                </a:solidFill>
              </a:rPr>
              <a:t>GIS for analysing data from various domains – </a:t>
            </a:r>
          </a:p>
          <a:p>
            <a:pPr lvl="1"/>
            <a:r>
              <a:rPr lang="de-DE" dirty="0">
                <a:solidFill>
                  <a:schemeClr val="tx1"/>
                </a:solidFill>
              </a:rPr>
              <a:t>Generalized, manual data entry</a:t>
            </a:r>
          </a:p>
          <a:p>
            <a:pPr lvl="1"/>
            <a:r>
              <a:rPr lang="de-DE" dirty="0">
                <a:solidFill>
                  <a:schemeClr val="tx1"/>
                </a:solidFill>
              </a:rPr>
              <a:t>ArcGis, Tabelau</a:t>
            </a:r>
          </a:p>
          <a:p>
            <a:r>
              <a:rPr lang="de-DE" dirty="0">
                <a:solidFill>
                  <a:schemeClr val="tx1"/>
                </a:solidFill>
              </a:rPr>
              <a:t>Space agensies provide some visual tools –</a:t>
            </a:r>
          </a:p>
          <a:p>
            <a:pPr lvl="1"/>
            <a:r>
              <a:rPr lang="de-DE" dirty="0">
                <a:solidFill>
                  <a:schemeClr val="tx1"/>
                </a:solidFill>
              </a:rPr>
              <a:t>Not equiped with features for visual analytics and data navigation.</a:t>
            </a:r>
          </a:p>
          <a:p>
            <a:pPr lvl="1"/>
            <a:r>
              <a:rPr lang="de-DE" dirty="0">
                <a:solidFill>
                  <a:schemeClr val="tx1"/>
                </a:solidFill>
              </a:rPr>
              <a:t>WorldView, ESA</a:t>
            </a:r>
          </a:p>
          <a:p>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35</a:t>
            </a:fld>
            <a:endParaRPr lang="en-US"/>
          </a:p>
        </p:txBody>
      </p:sp>
    </p:spTree>
    <p:extLst>
      <p:ext uri="{BB962C8B-B14F-4D97-AF65-F5344CB8AC3E}">
        <p14:creationId xmlns:p14="http://schemas.microsoft.com/office/powerpoint/2010/main" val="12031704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Following some of the challanges raised by literature </a:t>
            </a:r>
          </a:p>
          <a:p>
            <a:pPr marL="0" marR="0" lvl="0" indent="0" algn="l" defTabSz="914400" rtl="0" eaLnBrk="1" fontAlgn="auto" latinLnBrk="0" hangingPunct="1">
              <a:lnSpc>
                <a:spcPct val="100000"/>
              </a:lnSpc>
              <a:spcBef>
                <a:spcPts val="0"/>
              </a:spcBef>
              <a:spcAft>
                <a:spcPts val="0"/>
              </a:spcAft>
              <a:buClrTx/>
              <a:buSzTx/>
              <a:buFontTx/>
              <a:buNone/>
              <a:tabLst/>
              <a:defRPr/>
            </a:pPr>
            <a:r>
              <a:rPr lang="de-DE" dirty="0">
                <a:solidFill>
                  <a:schemeClr val="tx1"/>
                </a:solidFill>
              </a:rPr>
              <a:t>Visual Analytics features collected from literature [1], [2]</a:t>
            </a:r>
          </a:p>
          <a:p>
            <a:endParaRPr lang="de-DE" dirty="0"/>
          </a:p>
          <a:p>
            <a:r>
              <a:rPr lang="de-DE" dirty="0"/>
              <a:t>We compiled a list of requirements that would be adressed during the work of this thesis </a:t>
            </a:r>
          </a:p>
          <a:p>
            <a:r>
              <a:rPr lang="de-DE" dirty="0"/>
              <a:t>Scalability</a:t>
            </a:r>
          </a:p>
          <a:p>
            <a:r>
              <a:rPr lang="de-DE" dirty="0"/>
              <a:t>Comparison</a:t>
            </a:r>
          </a:p>
          <a:p>
            <a:r>
              <a:rPr lang="de-DE" dirty="0"/>
              <a:t>Level of detail</a:t>
            </a:r>
          </a:p>
          <a:p>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5</a:t>
            </a:fld>
            <a:endParaRPr lang="en-US"/>
          </a:p>
        </p:txBody>
      </p:sp>
    </p:spTree>
    <p:extLst>
      <p:ext uri="{BB962C8B-B14F-4D97-AF65-F5344CB8AC3E}">
        <p14:creationId xmlns:p14="http://schemas.microsoft.com/office/powerpoint/2010/main" val="33420188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main contribution of this thesis is presenting a solution for near real time processing and visual analytics of air pollution data</a:t>
            </a:r>
          </a:p>
          <a:p>
            <a:r>
              <a:rPr lang="de-DE" dirty="0"/>
              <a:t>To fullfil this goal, we implemented a web based visualization application, </a:t>
            </a:r>
          </a:p>
          <a:p>
            <a:r>
              <a:rPr lang="de-DE" dirty="0"/>
              <a:t>build on top of the an existing backend solution for automatic data download and preprocessing of remote sensing air pollution data </a:t>
            </a:r>
          </a:p>
          <a:p>
            <a:endParaRPr lang="de-DE" dirty="0"/>
          </a:p>
          <a:p>
            <a:r>
              <a:rPr lang="de-DE" dirty="0"/>
              <a:t>This solution is evaluated by creating and illustrating two use cases in detail</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6</a:t>
            </a:fld>
            <a:endParaRPr lang="en-US"/>
          </a:p>
        </p:txBody>
      </p:sp>
    </p:spTree>
    <p:extLst>
      <p:ext uri="{BB962C8B-B14F-4D97-AF65-F5344CB8AC3E}">
        <p14:creationId xmlns:p14="http://schemas.microsoft.com/office/powerpoint/2010/main" val="12803208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first part of our tool consists of an automated data pipeline that automatically integrates remote sensing data into the tool.</a:t>
            </a:r>
          </a:p>
          <a:p>
            <a:r>
              <a:rPr lang="de-DE" dirty="0"/>
              <a:t>The pipeline was created during the master project phase, and it‘s goal is to automatically query and download new daily air pollution data, as well as process this data until it‘s formated for visualization </a:t>
            </a:r>
            <a:r>
              <a:rPr lang="de-DE" b="1" dirty="0"/>
              <a:t>[CLICK]</a:t>
            </a:r>
            <a:endParaRPr lang="en-US" b="1" dirty="0"/>
          </a:p>
        </p:txBody>
      </p:sp>
      <p:sp>
        <p:nvSpPr>
          <p:cNvPr id="4" name="Slide Number Placeholder 3"/>
          <p:cNvSpPr>
            <a:spLocks noGrp="1"/>
          </p:cNvSpPr>
          <p:nvPr>
            <p:ph type="sldNum" sz="quarter" idx="5"/>
          </p:nvPr>
        </p:nvSpPr>
        <p:spPr/>
        <p:txBody>
          <a:bodyPr/>
          <a:lstStyle/>
          <a:p>
            <a:fld id="{198F129D-62DB-433F-A033-CCF5FFB0EE68}" type="slidenum">
              <a:rPr lang="en-US" smtClean="0"/>
              <a:t>7</a:t>
            </a:fld>
            <a:endParaRPr lang="en-US"/>
          </a:p>
        </p:txBody>
      </p:sp>
    </p:spTree>
    <p:extLst>
      <p:ext uri="{BB962C8B-B14F-4D97-AF65-F5344CB8AC3E}">
        <p14:creationId xmlns:p14="http://schemas.microsoft.com/office/powerpoint/2010/main" val="1766432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first step of the pipeline is the Download phase.</a:t>
            </a:r>
          </a:p>
          <a:p>
            <a:r>
              <a:rPr lang="de-DE" dirty="0"/>
              <a:t>We chose the ESA‘s space mission Sentinel 5P as our data source. This mission was launched in 2017 and it records daily levels of products like nirogen oxides, sulphur oxides, which are named by WHO as being most influential in air pollution. </a:t>
            </a:r>
          </a:p>
          <a:p>
            <a:r>
              <a:rPr lang="de-DE" dirty="0"/>
              <a:t>The mission is releasing new data daily, with a resolution 7x7 km</a:t>
            </a:r>
          </a:p>
          <a:p>
            <a:r>
              <a:rPr lang="de-DE" dirty="0"/>
              <a:t>data consists of a variety of complex attributes and hierarchies. The attributes of interest for this thesis are Location, Product Value, Quality Assurance and Time.</a:t>
            </a:r>
          </a:p>
          <a:p>
            <a:endParaRPr lang="de-DE" dirty="0"/>
          </a:p>
          <a:p>
            <a:endParaRPr lang="de-DE" dirty="0"/>
          </a:p>
          <a:p>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8</a:t>
            </a:fld>
            <a:endParaRPr lang="en-US"/>
          </a:p>
        </p:txBody>
      </p:sp>
    </p:spTree>
    <p:extLst>
      <p:ext uri="{BB962C8B-B14F-4D97-AF65-F5344CB8AC3E}">
        <p14:creationId xmlns:p14="http://schemas.microsoft.com/office/powerpoint/2010/main" val="5795180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The second step of the pipeline is the preprocessing step, where the data is cleaned and formated.</a:t>
            </a:r>
          </a:p>
          <a:p>
            <a:r>
              <a:rPr lang="de-DE" dirty="0"/>
              <a:t>We clean out data points with a QA value lower than 50, as per Sentinel guideline</a:t>
            </a:r>
          </a:p>
          <a:p>
            <a:r>
              <a:rPr lang="de-DE" dirty="0"/>
              <a:t>Additionally we perform some aggregation steps. Firslty we join single data points into polygon objects, after german administrative units.</a:t>
            </a:r>
          </a:p>
          <a:p>
            <a:r>
              <a:rPr lang="de-DE" dirty="0"/>
              <a:t>Secondly, we aggregate daily averages for polygons, thus creating individual time series for each city</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9</a:t>
            </a:fld>
            <a:endParaRPr lang="en-US"/>
          </a:p>
        </p:txBody>
      </p:sp>
    </p:spTree>
    <p:extLst>
      <p:ext uri="{BB962C8B-B14F-4D97-AF65-F5344CB8AC3E}">
        <p14:creationId xmlns:p14="http://schemas.microsoft.com/office/powerpoint/2010/main" val="3587628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de-DE" dirty="0"/>
              <a:t>After having a cleaned data set, we input time series for each city into the anomaly detection algorithm, which then outputs anomalie objects, consisting of the date of the anomaly and the value</a:t>
            </a:r>
          </a:p>
          <a:p>
            <a:endParaRPr lang="de-DE" dirty="0"/>
          </a:p>
          <a:p>
            <a:r>
              <a:rPr lang="de-DE" dirty="0"/>
              <a:t>Laslty, the data gets formated into GEOJSON objects, which is a web standart for displaying spatial objects. The front end visualization tool requests data via a REST interface</a:t>
            </a:r>
            <a:endParaRPr lang="en-US" dirty="0"/>
          </a:p>
        </p:txBody>
      </p:sp>
      <p:sp>
        <p:nvSpPr>
          <p:cNvPr id="4" name="Slide Number Placeholder 3"/>
          <p:cNvSpPr>
            <a:spLocks noGrp="1"/>
          </p:cNvSpPr>
          <p:nvPr>
            <p:ph type="sldNum" sz="quarter" idx="5"/>
          </p:nvPr>
        </p:nvSpPr>
        <p:spPr/>
        <p:txBody>
          <a:bodyPr/>
          <a:lstStyle/>
          <a:p>
            <a:fld id="{198F129D-62DB-433F-A033-CCF5FFB0EE68}" type="slidenum">
              <a:rPr lang="en-US" smtClean="0"/>
              <a:t>10</a:t>
            </a:fld>
            <a:endParaRPr lang="en-US"/>
          </a:p>
        </p:txBody>
      </p:sp>
    </p:spTree>
    <p:extLst>
      <p:ext uri="{BB962C8B-B14F-4D97-AF65-F5344CB8AC3E}">
        <p14:creationId xmlns:p14="http://schemas.microsoft.com/office/powerpoint/2010/main" val="103563532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solidFill>
              <a:srgbClr val="FFFFFF"/>
            </a:solid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109980" y="882376"/>
            <a:ext cx="9966960" cy="2926080"/>
          </a:xfrm>
        </p:spPr>
        <p:txBody>
          <a:bodyPr anchor="b">
            <a:normAutofit/>
          </a:bodyPr>
          <a:lstStyle>
            <a:lvl1pPr algn="ctr">
              <a:lnSpc>
                <a:spcPct val="85000"/>
              </a:lnSpc>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mj-lt"/>
                <a:ea typeface="+mn-ea"/>
                <a:cs typeface="+mn-cs"/>
              </a:defRPr>
            </a:lvl1pPr>
          </a:lstStyle>
          <a:p>
            <a:r>
              <a:rPr lang="en-US"/>
              <a:t>Click to edit Master title style</a:t>
            </a:r>
            <a:endParaRPr lang="en-US" dirty="0"/>
          </a:p>
        </p:txBody>
      </p:sp>
      <p:sp>
        <p:nvSpPr>
          <p:cNvPr id="3" name="Subtitle 2"/>
          <p:cNvSpPr>
            <a:spLocks noGrp="1"/>
          </p:cNvSpPr>
          <p:nvPr>
            <p:ph type="subTitle" idx="1"/>
          </p:nvPr>
        </p:nvSpPr>
        <p:spPr>
          <a:xfrm>
            <a:off x="1709530" y="3869634"/>
            <a:ext cx="8767860" cy="1388165"/>
          </a:xfrm>
        </p:spPr>
        <p:txBody>
          <a:bodyPr>
            <a:normAutofit/>
          </a:bodyPr>
          <a:lstStyle>
            <a:lvl1pPr marL="0" indent="0" algn="ctr">
              <a:buNone/>
              <a:defRPr sz="2200">
                <a:solidFill>
                  <a:schemeClr val="accent1"/>
                </a:solidFill>
              </a:defRPr>
            </a:lvl1pPr>
            <a:lvl2pPr marL="457200" indent="0" algn="ctr">
              <a:buNone/>
              <a:defRPr sz="2200"/>
            </a:lvl2pPr>
            <a:lvl3pPr marL="914400" indent="0" algn="ctr">
              <a:buNone/>
              <a:defRPr sz="22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lvl1pPr>
              <a:defRPr>
                <a:solidFill>
                  <a:schemeClr val="accent1"/>
                </a:solidFill>
              </a:defRPr>
            </a:lvl1pPr>
          </a:lstStyle>
          <a:p>
            <a:r>
              <a:rPr lang="en-US"/>
              <a:t>12/01/2021</a:t>
            </a:r>
          </a:p>
        </p:txBody>
      </p:sp>
      <p:sp>
        <p:nvSpPr>
          <p:cNvPr id="5" name="Footer Placeholder 4"/>
          <p:cNvSpPr>
            <a:spLocks noGrp="1"/>
          </p:cNvSpPr>
          <p:nvPr>
            <p:ph type="ftr" sz="quarter" idx="11"/>
          </p:nvPr>
        </p:nvSpPr>
        <p:spPr/>
        <p:txBody>
          <a:bodyPr/>
          <a:lstStyle>
            <a:lvl1pPr>
              <a:defRPr>
                <a:solidFill>
                  <a:schemeClr val="accent1"/>
                </a:solidFill>
              </a:defRPr>
            </a:lvl1pPr>
          </a:lstStyle>
          <a:p>
            <a:r>
              <a:rPr lang="en-US"/>
              <a:t>Visual Analytics of Atmosphere Pollutants/Livia Mano/Master Colloquium</a:t>
            </a:r>
          </a:p>
        </p:txBody>
      </p:sp>
      <p:sp>
        <p:nvSpPr>
          <p:cNvPr id="6" name="Slide Number Placeholder 5"/>
          <p:cNvSpPr>
            <a:spLocks noGrp="1"/>
          </p:cNvSpPr>
          <p:nvPr>
            <p:ph type="sldNum" sz="quarter" idx="12"/>
          </p:nvPr>
        </p:nvSpPr>
        <p:spPr/>
        <p:txBody>
          <a:bodyPr/>
          <a:lstStyle>
            <a:lvl1pPr>
              <a:defRPr>
                <a:solidFill>
                  <a:schemeClr val="accent1"/>
                </a:solidFill>
              </a:defRPr>
            </a:lvl1pPr>
          </a:lstStyle>
          <a:p>
            <a:fld id="{89939142-B69E-454E-A6BC-54517DCEA5D4}" type="slidenum">
              <a:rPr lang="en-US" smtClean="0"/>
              <a:t>‹#›</a:t>
            </a:fld>
            <a:endParaRPr lang="en-US"/>
          </a:p>
        </p:txBody>
      </p:sp>
      <p:cxnSp>
        <p:nvCxnSpPr>
          <p:cNvPr id="8" name="Straight Connector 7"/>
          <p:cNvCxnSpPr/>
          <p:nvPr/>
        </p:nvCxnSpPr>
        <p:spPr>
          <a:xfrm>
            <a:off x="1978660" y="3733800"/>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4421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12/01/2021</a:t>
            </a:r>
          </a:p>
        </p:txBody>
      </p:sp>
      <p:sp>
        <p:nvSpPr>
          <p:cNvPr id="5" name="Footer Placeholder 4"/>
          <p:cNvSpPr>
            <a:spLocks noGrp="1"/>
          </p:cNvSpPr>
          <p:nvPr>
            <p:ph type="ftr" sz="quarter" idx="11"/>
          </p:nvPr>
        </p:nvSpPr>
        <p:spPr/>
        <p:txBody>
          <a:bodyPr/>
          <a:lstStyle/>
          <a:p>
            <a:r>
              <a:rPr lang="en-US"/>
              <a:t>Visual Analytics of Atmosphere Pollutants/Livia Mano/Master Colloquium</a:t>
            </a:r>
          </a:p>
        </p:txBody>
      </p:sp>
      <p:sp>
        <p:nvSpPr>
          <p:cNvPr id="6" name="Slide Number Placeholder 5"/>
          <p:cNvSpPr>
            <a:spLocks noGrp="1"/>
          </p:cNvSpPr>
          <p:nvPr>
            <p:ph type="sldNum" sz="quarter" idx="12"/>
          </p:nvPr>
        </p:nvSpPr>
        <p:spPr/>
        <p:txBody>
          <a:bodyPr/>
          <a:lstStyle/>
          <a:p>
            <a:fld id="{89939142-B69E-454E-A6BC-54517DCEA5D4}" type="slidenum">
              <a:rPr lang="en-US" smtClean="0"/>
              <a:t>‹#›</a:t>
            </a:fld>
            <a:endParaRPr lang="en-US"/>
          </a:p>
        </p:txBody>
      </p:sp>
    </p:spTree>
    <p:extLst>
      <p:ext uri="{BB962C8B-B14F-4D97-AF65-F5344CB8AC3E}">
        <p14:creationId xmlns:p14="http://schemas.microsoft.com/office/powerpoint/2010/main" val="104395422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762000"/>
            <a:ext cx="2324100" cy="5410200"/>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3000" y="762000"/>
            <a:ext cx="7429500" cy="54102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12/01/2021</a:t>
            </a:r>
          </a:p>
        </p:txBody>
      </p:sp>
      <p:sp>
        <p:nvSpPr>
          <p:cNvPr id="5" name="Footer Placeholder 4"/>
          <p:cNvSpPr>
            <a:spLocks noGrp="1"/>
          </p:cNvSpPr>
          <p:nvPr>
            <p:ph type="ftr" sz="quarter" idx="11"/>
          </p:nvPr>
        </p:nvSpPr>
        <p:spPr/>
        <p:txBody>
          <a:bodyPr/>
          <a:lstStyle/>
          <a:p>
            <a:r>
              <a:rPr lang="en-US"/>
              <a:t>Visual Analytics of Atmosphere Pollutants/Livia Mano/Master Colloquium</a:t>
            </a:r>
          </a:p>
        </p:txBody>
      </p:sp>
      <p:sp>
        <p:nvSpPr>
          <p:cNvPr id="6" name="Slide Number Placeholder 5"/>
          <p:cNvSpPr>
            <a:spLocks noGrp="1"/>
          </p:cNvSpPr>
          <p:nvPr>
            <p:ph type="sldNum" sz="quarter" idx="12"/>
          </p:nvPr>
        </p:nvSpPr>
        <p:spPr/>
        <p:txBody>
          <a:bodyPr/>
          <a:lstStyle/>
          <a:p>
            <a:fld id="{89939142-B69E-454E-A6BC-54517DCEA5D4}" type="slidenum">
              <a:rPr lang="en-US" smtClean="0"/>
              <a:t>‹#›</a:t>
            </a:fld>
            <a:endParaRPr lang="en-US"/>
          </a:p>
        </p:txBody>
      </p:sp>
    </p:spTree>
    <p:extLst>
      <p:ext uri="{BB962C8B-B14F-4D97-AF65-F5344CB8AC3E}">
        <p14:creationId xmlns:p14="http://schemas.microsoft.com/office/powerpoint/2010/main" val="31801711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r>
              <a:rPr lang="en-US"/>
              <a:t>12/01/2021</a:t>
            </a:r>
          </a:p>
        </p:txBody>
      </p:sp>
      <p:sp>
        <p:nvSpPr>
          <p:cNvPr id="5" name="Footer Placeholder 4"/>
          <p:cNvSpPr>
            <a:spLocks noGrp="1"/>
          </p:cNvSpPr>
          <p:nvPr>
            <p:ph type="ftr" sz="quarter" idx="11"/>
          </p:nvPr>
        </p:nvSpPr>
        <p:spPr/>
        <p:txBody>
          <a:bodyPr/>
          <a:lstStyle/>
          <a:p>
            <a:r>
              <a:rPr lang="en-US"/>
              <a:t>Visual Analytics of Atmosphere Pollutants/Livia Mano/Master Colloquium</a:t>
            </a:r>
          </a:p>
        </p:txBody>
      </p:sp>
      <p:sp>
        <p:nvSpPr>
          <p:cNvPr id="6" name="Slide Number Placeholder 5"/>
          <p:cNvSpPr>
            <a:spLocks noGrp="1"/>
          </p:cNvSpPr>
          <p:nvPr>
            <p:ph type="sldNum" sz="quarter" idx="12"/>
          </p:nvPr>
        </p:nvSpPr>
        <p:spPr/>
        <p:txBody>
          <a:bodyPr/>
          <a:lstStyle/>
          <a:p>
            <a:fld id="{89939142-B69E-454E-A6BC-54517DCEA5D4}" type="slidenum">
              <a:rPr lang="en-US" smtClean="0"/>
              <a:t>‹#›</a:t>
            </a:fld>
            <a:endParaRPr lang="en-US"/>
          </a:p>
        </p:txBody>
      </p:sp>
    </p:spTree>
    <p:extLst>
      <p:ext uri="{BB962C8B-B14F-4D97-AF65-F5344CB8AC3E}">
        <p14:creationId xmlns:p14="http://schemas.microsoft.com/office/powerpoint/2010/main" val="28768910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06424" y="1173575"/>
            <a:ext cx="9966960" cy="2926080"/>
          </a:xfrm>
        </p:spPr>
        <p:txBody>
          <a:bodyPr anchor="b">
            <a:noAutofit/>
          </a:bodyPr>
          <a:lstStyle>
            <a:lvl1pPr marL="0" algn="ctr" defTabSz="914400" rtl="0" eaLnBrk="1" latinLnBrk="0" hangingPunct="1">
              <a:lnSpc>
                <a:spcPct val="85000"/>
              </a:lnSpc>
              <a:spcBef>
                <a:spcPct val="0"/>
              </a:spcBef>
              <a:buNone/>
              <a:defRPr kumimoji="0" lang="en-US" sz="7200" b="1" i="0" u="none" strike="noStrike" kern="1200" cap="all" spc="0" normalizeH="0" baseline="0" dirty="0">
                <a:ln w="15875">
                  <a:solidFill>
                    <a:sysClr val="window" lastClr="FFFFFF"/>
                  </a:solidFill>
                </a:ln>
                <a:solidFill>
                  <a:srgbClr val="DF5327"/>
                </a:solidFill>
                <a:effectLst>
                  <a:outerShdw dist="38100" dir="2700000" algn="tl" rotWithShape="0">
                    <a:srgbClr val="DF5327"/>
                  </a:outerShdw>
                </a:effectLst>
                <a:uLnTx/>
                <a:uFillTx/>
                <a:latin typeface="Corbel" pitchFamily="34" charset="0"/>
                <a:ea typeface="+mn-ea"/>
                <a:cs typeface="+mn-cs"/>
              </a:defRPr>
            </a:lvl1pPr>
          </a:lstStyle>
          <a:p>
            <a:r>
              <a:rPr lang="en-US"/>
              <a:t>Click to edit Master title style</a:t>
            </a:r>
            <a:endParaRPr lang="en-US" dirty="0"/>
          </a:p>
        </p:txBody>
      </p:sp>
      <p:sp>
        <p:nvSpPr>
          <p:cNvPr id="3" name="Text Placeholder 2"/>
          <p:cNvSpPr>
            <a:spLocks noGrp="1"/>
          </p:cNvSpPr>
          <p:nvPr>
            <p:ph type="body" idx="1"/>
          </p:nvPr>
        </p:nvSpPr>
        <p:spPr>
          <a:xfrm>
            <a:off x="1709928" y="4154520"/>
            <a:ext cx="8769096" cy="1363806"/>
          </a:xfrm>
        </p:spPr>
        <p:txBody>
          <a:bodyPr anchor="t">
            <a:normAutofit/>
          </a:bodyPr>
          <a:lstStyle>
            <a:lvl1pPr marL="0" indent="0" algn="ctr">
              <a:buNone/>
              <a:defRPr sz="2200">
                <a:solidFill>
                  <a:schemeClr val="accent1"/>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r>
              <a:rPr lang="en-US"/>
              <a:t>12/01/2021</a:t>
            </a:r>
          </a:p>
        </p:txBody>
      </p:sp>
      <p:sp>
        <p:nvSpPr>
          <p:cNvPr id="5" name="Footer Placeholder 4"/>
          <p:cNvSpPr>
            <a:spLocks noGrp="1"/>
          </p:cNvSpPr>
          <p:nvPr>
            <p:ph type="ftr" sz="quarter" idx="11"/>
          </p:nvPr>
        </p:nvSpPr>
        <p:spPr/>
        <p:txBody>
          <a:bodyPr/>
          <a:lstStyle/>
          <a:p>
            <a:r>
              <a:rPr lang="en-US"/>
              <a:t>Visual Analytics of Atmosphere Pollutants/Livia Mano/Master Colloquium</a:t>
            </a:r>
          </a:p>
        </p:txBody>
      </p:sp>
      <p:sp>
        <p:nvSpPr>
          <p:cNvPr id="6" name="Slide Number Placeholder 5"/>
          <p:cNvSpPr>
            <a:spLocks noGrp="1"/>
          </p:cNvSpPr>
          <p:nvPr>
            <p:ph type="sldNum" sz="quarter" idx="12"/>
          </p:nvPr>
        </p:nvSpPr>
        <p:spPr/>
        <p:txBody>
          <a:bodyPr/>
          <a:lstStyle/>
          <a:p>
            <a:fld id="{89939142-B69E-454E-A6BC-54517DCEA5D4}" type="slidenum">
              <a:rPr lang="en-US" smtClean="0"/>
              <a:t>‹#›</a:t>
            </a:fld>
            <a:endParaRPr lang="en-US"/>
          </a:p>
        </p:txBody>
      </p:sp>
      <p:cxnSp>
        <p:nvCxnSpPr>
          <p:cNvPr id="7" name="Straight Connector 6"/>
          <p:cNvCxnSpPr/>
          <p:nvPr/>
        </p:nvCxnSpPr>
        <p:spPr>
          <a:xfrm>
            <a:off x="1981200" y="4020408"/>
            <a:ext cx="8229601" cy="0"/>
          </a:xfrm>
          <a:prstGeom prst="line">
            <a:avLst/>
          </a:prstGeom>
          <a:ln>
            <a:solidFill>
              <a:schemeClr val="accent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136762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3000" y="2057399"/>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267612" y="2057400"/>
            <a:ext cx="4754880" cy="402336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r>
              <a:rPr lang="en-US"/>
              <a:t>12/01/2021</a:t>
            </a:r>
          </a:p>
        </p:txBody>
      </p:sp>
      <p:sp>
        <p:nvSpPr>
          <p:cNvPr id="6" name="Footer Placeholder 5"/>
          <p:cNvSpPr>
            <a:spLocks noGrp="1"/>
          </p:cNvSpPr>
          <p:nvPr>
            <p:ph type="ftr" sz="quarter" idx="11"/>
          </p:nvPr>
        </p:nvSpPr>
        <p:spPr/>
        <p:txBody>
          <a:bodyPr/>
          <a:lstStyle/>
          <a:p>
            <a:r>
              <a:rPr lang="en-US"/>
              <a:t>Visual Analytics of Atmosphere Pollutants/Livia Mano/Master Colloquium</a:t>
            </a:r>
          </a:p>
        </p:txBody>
      </p:sp>
      <p:sp>
        <p:nvSpPr>
          <p:cNvPr id="7" name="Slide Number Placeholder 6"/>
          <p:cNvSpPr>
            <a:spLocks noGrp="1"/>
          </p:cNvSpPr>
          <p:nvPr>
            <p:ph type="sldNum" sz="quarter" idx="12"/>
          </p:nvPr>
        </p:nvSpPr>
        <p:spPr/>
        <p:txBody>
          <a:bodyPr/>
          <a:lstStyle/>
          <a:p>
            <a:fld id="{89939142-B69E-454E-A6BC-54517DCEA5D4}" type="slidenum">
              <a:rPr lang="en-US" smtClean="0"/>
              <a:t>‹#›</a:t>
            </a:fld>
            <a:endParaRPr lang="en-US"/>
          </a:p>
        </p:txBody>
      </p:sp>
    </p:spTree>
    <p:extLst>
      <p:ext uri="{BB962C8B-B14F-4D97-AF65-F5344CB8AC3E}">
        <p14:creationId xmlns:p14="http://schemas.microsoft.com/office/powerpoint/2010/main" val="153579825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p:txBody>
          <a:bodyPr/>
          <a:lstStyle/>
          <a:p>
            <a:r>
              <a:rPr lang="en-US"/>
              <a:t>Click to edit Master title style</a:t>
            </a:r>
            <a:endParaRPr lang="en-US" dirty="0"/>
          </a:p>
        </p:txBody>
      </p:sp>
      <p:sp>
        <p:nvSpPr>
          <p:cNvPr id="3" name="Text Placeholder 2"/>
          <p:cNvSpPr>
            <a:spLocks noGrp="1"/>
          </p:cNvSpPr>
          <p:nvPr>
            <p:ph type="body" idx="1"/>
          </p:nvPr>
        </p:nvSpPr>
        <p:spPr>
          <a:xfrm>
            <a:off x="1143000" y="2001511"/>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143000" y="2721483"/>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269173" y="1999032"/>
            <a:ext cx="4754880" cy="777240"/>
          </a:xfrm>
        </p:spPr>
        <p:txBody>
          <a:bodyPr anchor="ctr"/>
          <a:lstStyle>
            <a:lvl1pPr marL="0" indent="0">
              <a:spcBef>
                <a:spcPts val="0"/>
              </a:spcBef>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69173" y="2719322"/>
            <a:ext cx="4754880" cy="3383280"/>
          </a:xfrm>
        </p:spPr>
        <p:txBody>
          <a:bodyPr/>
          <a:lstStyle>
            <a:lvl1pPr>
              <a:defRPr sz="22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r>
              <a:rPr lang="en-US"/>
              <a:t>12/01/2021</a:t>
            </a:r>
          </a:p>
        </p:txBody>
      </p:sp>
      <p:sp>
        <p:nvSpPr>
          <p:cNvPr id="8" name="Footer Placeholder 7"/>
          <p:cNvSpPr>
            <a:spLocks noGrp="1"/>
          </p:cNvSpPr>
          <p:nvPr>
            <p:ph type="ftr" sz="quarter" idx="11"/>
          </p:nvPr>
        </p:nvSpPr>
        <p:spPr/>
        <p:txBody>
          <a:bodyPr/>
          <a:lstStyle/>
          <a:p>
            <a:r>
              <a:rPr lang="en-US"/>
              <a:t>Visual Analytics of Atmosphere Pollutants/Livia Mano/Master Colloquium</a:t>
            </a:r>
          </a:p>
        </p:txBody>
      </p:sp>
      <p:sp>
        <p:nvSpPr>
          <p:cNvPr id="9" name="Slide Number Placeholder 8"/>
          <p:cNvSpPr>
            <a:spLocks noGrp="1"/>
          </p:cNvSpPr>
          <p:nvPr>
            <p:ph type="sldNum" sz="quarter" idx="12"/>
          </p:nvPr>
        </p:nvSpPr>
        <p:spPr/>
        <p:txBody>
          <a:bodyPr/>
          <a:lstStyle/>
          <a:p>
            <a:fld id="{89939142-B69E-454E-A6BC-54517DCEA5D4}" type="slidenum">
              <a:rPr lang="en-US" smtClean="0"/>
              <a:t>‹#›</a:t>
            </a:fld>
            <a:endParaRPr lang="en-US"/>
          </a:p>
        </p:txBody>
      </p:sp>
    </p:spTree>
    <p:extLst>
      <p:ext uri="{BB962C8B-B14F-4D97-AF65-F5344CB8AC3E}">
        <p14:creationId xmlns:p14="http://schemas.microsoft.com/office/powerpoint/2010/main" val="395507255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r>
              <a:rPr lang="en-US"/>
              <a:t>12/01/2021</a:t>
            </a:r>
          </a:p>
        </p:txBody>
      </p:sp>
      <p:sp>
        <p:nvSpPr>
          <p:cNvPr id="4" name="Footer Placeholder 3"/>
          <p:cNvSpPr>
            <a:spLocks noGrp="1"/>
          </p:cNvSpPr>
          <p:nvPr>
            <p:ph type="ftr" sz="quarter" idx="11"/>
          </p:nvPr>
        </p:nvSpPr>
        <p:spPr/>
        <p:txBody>
          <a:bodyPr/>
          <a:lstStyle/>
          <a:p>
            <a:r>
              <a:rPr lang="en-US"/>
              <a:t>Visual Analytics of Atmosphere Pollutants/Livia Mano/Master Colloquium</a:t>
            </a:r>
          </a:p>
        </p:txBody>
      </p:sp>
      <p:sp>
        <p:nvSpPr>
          <p:cNvPr id="5" name="Slide Number Placeholder 4"/>
          <p:cNvSpPr>
            <a:spLocks noGrp="1"/>
          </p:cNvSpPr>
          <p:nvPr>
            <p:ph type="sldNum" sz="quarter" idx="12"/>
          </p:nvPr>
        </p:nvSpPr>
        <p:spPr/>
        <p:txBody>
          <a:bodyPr/>
          <a:lstStyle/>
          <a:p>
            <a:fld id="{89939142-B69E-454E-A6BC-54517DCEA5D4}" type="slidenum">
              <a:rPr lang="en-US" smtClean="0"/>
              <a:t>‹#›</a:t>
            </a:fld>
            <a:endParaRPr lang="en-US"/>
          </a:p>
        </p:txBody>
      </p:sp>
    </p:spTree>
    <p:extLst>
      <p:ext uri="{BB962C8B-B14F-4D97-AF65-F5344CB8AC3E}">
        <p14:creationId xmlns:p14="http://schemas.microsoft.com/office/powerpoint/2010/main" val="116722073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r>
              <a:rPr lang="en-US"/>
              <a:t>12/01/2021</a:t>
            </a:r>
          </a:p>
        </p:txBody>
      </p:sp>
      <p:sp>
        <p:nvSpPr>
          <p:cNvPr id="3" name="Footer Placeholder 2"/>
          <p:cNvSpPr>
            <a:spLocks noGrp="1"/>
          </p:cNvSpPr>
          <p:nvPr>
            <p:ph type="ftr" sz="quarter" idx="11"/>
          </p:nvPr>
        </p:nvSpPr>
        <p:spPr/>
        <p:txBody>
          <a:bodyPr/>
          <a:lstStyle/>
          <a:p>
            <a:r>
              <a:rPr lang="en-US"/>
              <a:t>Visual Analytics of Atmosphere Pollutants/Livia Mano/Master Colloquium</a:t>
            </a:r>
          </a:p>
        </p:txBody>
      </p:sp>
      <p:sp>
        <p:nvSpPr>
          <p:cNvPr id="4" name="Slide Number Placeholder 3"/>
          <p:cNvSpPr>
            <a:spLocks noGrp="1"/>
          </p:cNvSpPr>
          <p:nvPr>
            <p:ph type="sldNum" sz="quarter" idx="12"/>
          </p:nvPr>
        </p:nvSpPr>
        <p:spPr/>
        <p:txBody>
          <a:bodyPr/>
          <a:lstStyle/>
          <a:p>
            <a:fld id="{89939142-B69E-454E-A6BC-54517DCEA5D4}" type="slidenum">
              <a:rPr lang="en-US" smtClean="0"/>
              <a:t>‹#›</a:t>
            </a:fld>
            <a:endParaRPr lang="en-US"/>
          </a:p>
        </p:txBody>
      </p:sp>
    </p:spTree>
    <p:extLst>
      <p:ext uri="{BB962C8B-B14F-4D97-AF65-F5344CB8AC3E}">
        <p14:creationId xmlns:p14="http://schemas.microsoft.com/office/powerpoint/2010/main" val="313257542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Content Placeholder 2"/>
          <p:cNvSpPr>
            <a:spLocks noGrp="1"/>
          </p:cNvSpPr>
          <p:nvPr>
            <p:ph idx="1"/>
          </p:nvPr>
        </p:nvSpPr>
        <p:spPr>
          <a:xfrm>
            <a:off x="5852159" y="1097280"/>
            <a:ext cx="5212080" cy="46634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3000" y="2834640"/>
            <a:ext cx="3931920" cy="301752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12/01/2021</a:t>
            </a:r>
          </a:p>
        </p:txBody>
      </p:sp>
      <p:sp>
        <p:nvSpPr>
          <p:cNvPr id="6" name="Footer Placeholder 5"/>
          <p:cNvSpPr>
            <a:spLocks noGrp="1"/>
          </p:cNvSpPr>
          <p:nvPr>
            <p:ph type="ftr" sz="quarter" idx="11"/>
          </p:nvPr>
        </p:nvSpPr>
        <p:spPr/>
        <p:txBody>
          <a:bodyPr/>
          <a:lstStyle/>
          <a:p>
            <a:r>
              <a:rPr lang="en-US"/>
              <a:t>Visual Analytics of Atmosphere Pollutants/Livia Mano/Master Colloquium</a:t>
            </a:r>
          </a:p>
        </p:txBody>
      </p:sp>
      <p:sp>
        <p:nvSpPr>
          <p:cNvPr id="7" name="Slide Number Placeholder 6"/>
          <p:cNvSpPr>
            <a:spLocks noGrp="1"/>
          </p:cNvSpPr>
          <p:nvPr>
            <p:ph type="sldNum" sz="quarter" idx="12"/>
          </p:nvPr>
        </p:nvSpPr>
        <p:spPr/>
        <p:txBody>
          <a:bodyPr/>
          <a:lstStyle/>
          <a:p>
            <a:fld id="{89939142-B69E-454E-A6BC-54517DCEA5D4}" type="slidenum">
              <a:rPr lang="en-US" smtClean="0"/>
              <a:t>‹#›</a:t>
            </a:fld>
            <a:endParaRPr lang="en-US"/>
          </a:p>
        </p:txBody>
      </p:sp>
    </p:spTree>
    <p:extLst>
      <p:ext uri="{BB962C8B-B14F-4D97-AF65-F5344CB8AC3E}">
        <p14:creationId xmlns:p14="http://schemas.microsoft.com/office/powerpoint/2010/main" val="422810892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3000" y="1097280"/>
            <a:ext cx="3931920" cy="1737360"/>
          </a:xfrm>
        </p:spPr>
        <p:txBody>
          <a:bodyPr anchor="b">
            <a:noAutofit/>
          </a:bodyPr>
          <a:lstStyle>
            <a:lvl1pPr>
              <a:lnSpc>
                <a:spcPct val="90000"/>
              </a:lnSpc>
              <a:defRPr sz="40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5413248" y="1069847"/>
            <a:ext cx="6099048" cy="4800600"/>
          </a:xfrm>
        </p:spPr>
        <p:txBody>
          <a:bodyPr lIns="274320" tIns="182880" anchor="t">
            <a:normAutofit/>
          </a:bodyPr>
          <a:lstStyle>
            <a:lvl1pPr marL="0" indent="0">
              <a:buNone/>
              <a:defRPr sz="28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143000" y="2834640"/>
            <a:ext cx="3931920" cy="2880360"/>
          </a:xfrm>
        </p:spPr>
        <p:txBody>
          <a:bodyPr>
            <a:normAutofit/>
          </a:bodyPr>
          <a:lstStyle>
            <a:lvl1pPr marL="0" indent="0">
              <a:lnSpc>
                <a:spcPct val="100000"/>
              </a:lnSpc>
              <a:spcBef>
                <a:spcPts val="1000"/>
              </a:spcBef>
              <a:buNone/>
              <a:defRPr sz="17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r>
              <a:rPr lang="en-US"/>
              <a:t>12/01/2021</a:t>
            </a:r>
          </a:p>
        </p:txBody>
      </p:sp>
      <p:sp>
        <p:nvSpPr>
          <p:cNvPr id="6" name="Footer Placeholder 5"/>
          <p:cNvSpPr>
            <a:spLocks noGrp="1"/>
          </p:cNvSpPr>
          <p:nvPr>
            <p:ph type="ftr" sz="quarter" idx="11"/>
          </p:nvPr>
        </p:nvSpPr>
        <p:spPr/>
        <p:txBody>
          <a:bodyPr/>
          <a:lstStyle/>
          <a:p>
            <a:r>
              <a:rPr lang="en-US"/>
              <a:t>Visual Analytics of Atmosphere Pollutants/Livia Mano/Master Colloquium</a:t>
            </a:r>
            <a:endParaRPr lang="en-US" dirty="0"/>
          </a:p>
        </p:txBody>
      </p:sp>
      <p:sp>
        <p:nvSpPr>
          <p:cNvPr id="7" name="Slide Number Placeholder 6"/>
          <p:cNvSpPr>
            <a:spLocks noGrp="1"/>
          </p:cNvSpPr>
          <p:nvPr>
            <p:ph type="sldNum" sz="quarter" idx="12"/>
          </p:nvPr>
        </p:nvSpPr>
        <p:spPr/>
        <p:txBody>
          <a:bodyPr/>
          <a:lstStyle/>
          <a:p>
            <a:fld id="{89939142-B69E-454E-A6BC-54517DCEA5D4}" type="slidenum">
              <a:rPr lang="en-US" smtClean="0"/>
              <a:t>‹#›</a:t>
            </a:fld>
            <a:endParaRPr lang="en-US"/>
          </a:p>
        </p:txBody>
      </p:sp>
    </p:spTree>
    <p:extLst>
      <p:ext uri="{BB962C8B-B14F-4D97-AF65-F5344CB8AC3E}">
        <p14:creationId xmlns:p14="http://schemas.microsoft.com/office/powerpoint/2010/main" val="330126750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7" name="Rectangle 6"/>
          <p:cNvSpPr>
            <a:spLocks noChangeAspect="1"/>
          </p:cNvSpPr>
          <p:nvPr/>
        </p:nvSpPr>
        <p:spPr>
          <a:xfrm>
            <a:off x="231140" y="243840"/>
            <a:ext cx="11724640" cy="6377939"/>
          </a:xfrm>
          <a:prstGeom prst="rect">
            <a:avLst/>
          </a:prstGeom>
          <a:solidFill>
            <a:schemeClr val="bg1"/>
          </a:solidFill>
          <a:ln w="12700">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143000" y="609600"/>
            <a:ext cx="9875520" cy="135636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3000" y="2057400"/>
            <a:ext cx="9872871" cy="4038600"/>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1142996" y="6223828"/>
            <a:ext cx="2329074" cy="365125"/>
          </a:xfrm>
          <a:prstGeom prst="rect">
            <a:avLst/>
          </a:prstGeom>
        </p:spPr>
        <p:txBody>
          <a:bodyPr vert="horz" lIns="91440" tIns="45720" rIns="91440" bIns="45720" rtlCol="0" anchor="ctr"/>
          <a:lstStyle>
            <a:lvl1pPr algn="l">
              <a:defRPr sz="1200">
                <a:solidFill>
                  <a:schemeClr val="accent1"/>
                </a:solidFill>
              </a:defRPr>
            </a:lvl1pPr>
          </a:lstStyle>
          <a:p>
            <a:r>
              <a:rPr lang="en-US"/>
              <a:t>12/01/2021</a:t>
            </a:r>
          </a:p>
        </p:txBody>
      </p:sp>
      <p:sp>
        <p:nvSpPr>
          <p:cNvPr id="5" name="Footer Placeholder 4"/>
          <p:cNvSpPr>
            <a:spLocks noGrp="1"/>
          </p:cNvSpPr>
          <p:nvPr>
            <p:ph type="ftr" sz="quarter" idx="3"/>
          </p:nvPr>
        </p:nvSpPr>
        <p:spPr>
          <a:xfrm>
            <a:off x="3949148" y="6223828"/>
            <a:ext cx="4717774" cy="365125"/>
          </a:xfrm>
          <a:prstGeom prst="rect">
            <a:avLst/>
          </a:prstGeom>
        </p:spPr>
        <p:txBody>
          <a:bodyPr vert="horz" lIns="91440" tIns="45720" rIns="91440" bIns="45720" rtlCol="0" anchor="ctr"/>
          <a:lstStyle>
            <a:lvl1pPr algn="ctr">
              <a:defRPr sz="1200">
                <a:solidFill>
                  <a:schemeClr val="accent1"/>
                </a:solidFill>
              </a:defRPr>
            </a:lvl1pPr>
          </a:lstStyle>
          <a:p>
            <a:r>
              <a:rPr lang="en-US"/>
              <a:t>Visual Analytics of Atmosphere Pollutants/Livia Mano/Master Colloquium</a:t>
            </a:r>
          </a:p>
        </p:txBody>
      </p:sp>
      <p:sp>
        <p:nvSpPr>
          <p:cNvPr id="6" name="Slide Number Placeholder 5"/>
          <p:cNvSpPr>
            <a:spLocks noGrp="1"/>
          </p:cNvSpPr>
          <p:nvPr>
            <p:ph type="sldNum" sz="quarter" idx="4"/>
          </p:nvPr>
        </p:nvSpPr>
        <p:spPr>
          <a:xfrm>
            <a:off x="9329530" y="6223828"/>
            <a:ext cx="1706217" cy="365125"/>
          </a:xfrm>
          <a:prstGeom prst="rect">
            <a:avLst/>
          </a:prstGeom>
        </p:spPr>
        <p:txBody>
          <a:bodyPr vert="horz" lIns="91440" tIns="45720" rIns="91440" bIns="45720" rtlCol="0" anchor="ctr"/>
          <a:lstStyle>
            <a:lvl1pPr algn="r">
              <a:defRPr sz="1200">
                <a:solidFill>
                  <a:schemeClr val="accent1"/>
                </a:solidFill>
              </a:defRPr>
            </a:lvl1pPr>
          </a:lstStyle>
          <a:p>
            <a:fld id="{89939142-B69E-454E-A6BC-54517DCEA5D4}" type="slidenum">
              <a:rPr lang="en-US" smtClean="0"/>
              <a:t>‹#›</a:t>
            </a:fld>
            <a:endParaRPr lang="en-US"/>
          </a:p>
        </p:txBody>
      </p:sp>
    </p:spTree>
    <p:extLst>
      <p:ext uri="{BB962C8B-B14F-4D97-AF65-F5344CB8AC3E}">
        <p14:creationId xmlns:p14="http://schemas.microsoft.com/office/powerpoint/2010/main" val="3054083548"/>
      </p:ext>
    </p:extLst>
  </p:cSld>
  <p:clrMap bg1="lt1" tx1="dk1" bg2="lt2" tx2="dk2" accent1="accent1" accent2="accent2" accent3="accent3" accent4="accent4" accent5="accent5" accent6="accent6" hlink="hlink" folHlink="folHlink"/>
  <p:sldLayoutIdLst>
    <p:sldLayoutId id="2147483792" r:id="rId1"/>
    <p:sldLayoutId id="2147483793" r:id="rId2"/>
    <p:sldLayoutId id="2147483794" r:id="rId3"/>
    <p:sldLayoutId id="2147483795" r:id="rId4"/>
    <p:sldLayoutId id="2147483796" r:id="rId5"/>
    <p:sldLayoutId id="2147483797" r:id="rId6"/>
    <p:sldLayoutId id="2147483798" r:id="rId7"/>
    <p:sldLayoutId id="2147483799" r:id="rId8"/>
    <p:sldLayoutId id="2147483800" r:id="rId9"/>
    <p:sldLayoutId id="2147483801" r:id="rId10"/>
    <p:sldLayoutId id="2147483802" r:id="rId11"/>
  </p:sldLayoutIdLst>
  <p:hf hdr="0"/>
  <p:txStyles>
    <p:titleStyle>
      <a:lvl1pPr algn="l" defTabSz="914400" rtl="0" eaLnBrk="1" latinLnBrk="0" hangingPunct="1">
        <a:lnSpc>
          <a:spcPct val="90000"/>
        </a:lnSpc>
        <a:spcBef>
          <a:spcPct val="0"/>
        </a:spcBef>
        <a:buNone/>
        <a:defRPr sz="4400" kern="1200">
          <a:solidFill>
            <a:schemeClr val="accent1"/>
          </a:solidFill>
          <a:latin typeface="+mj-lt"/>
          <a:ea typeface="+mj-ea"/>
          <a:cs typeface="+mj-cs"/>
        </a:defRPr>
      </a:lvl1pPr>
    </p:titleStyle>
    <p:bodyStyle>
      <a:lvl1pPr marL="228600" indent="-182880" algn="l" defTabSz="914400" rtl="0" eaLnBrk="1" latinLnBrk="0" hangingPunct="1">
        <a:lnSpc>
          <a:spcPct val="90000"/>
        </a:lnSpc>
        <a:spcBef>
          <a:spcPts val="1400"/>
        </a:spcBef>
        <a:buClr>
          <a:schemeClr val="accent1"/>
        </a:buClr>
        <a:buSzPct val="80000"/>
        <a:buFont typeface="Corbel" pitchFamily="34" charset="0"/>
        <a:buChar char="•"/>
        <a:defRPr sz="2200" kern="1200">
          <a:solidFill>
            <a:schemeClr val="accent1"/>
          </a:solidFill>
          <a:latin typeface="+mn-lt"/>
          <a:ea typeface="+mn-ea"/>
          <a:cs typeface="+mn-cs"/>
        </a:defRPr>
      </a:lvl1pPr>
      <a:lvl2pPr marL="45720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2000" kern="1200">
          <a:solidFill>
            <a:schemeClr val="accent1"/>
          </a:solidFill>
          <a:latin typeface="+mn-lt"/>
          <a:ea typeface="+mn-ea"/>
          <a:cs typeface="+mn-cs"/>
        </a:defRPr>
      </a:lvl2pPr>
      <a:lvl3pPr marL="73152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800" kern="1200">
          <a:solidFill>
            <a:schemeClr val="accent1"/>
          </a:solidFill>
          <a:latin typeface="+mn-lt"/>
          <a:ea typeface="+mn-ea"/>
          <a:cs typeface="+mn-cs"/>
        </a:defRPr>
      </a:lvl3pPr>
      <a:lvl4pPr marL="100584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4pPr>
      <a:lvl5pPr marL="1280160" indent="-18288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5pPr>
      <a:lvl6pPr marL="16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6pPr>
      <a:lvl7pPr marL="19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7pPr>
      <a:lvl8pPr marL="22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8pPr>
      <a:lvl9pPr marL="2500000" indent="-228600" algn="l" defTabSz="914400" rtl="0" eaLnBrk="1" latinLnBrk="0" hangingPunct="1">
        <a:lnSpc>
          <a:spcPct val="90000"/>
        </a:lnSpc>
        <a:spcBef>
          <a:spcPts val="200"/>
        </a:spcBef>
        <a:spcAft>
          <a:spcPts val="400"/>
        </a:spcAft>
        <a:buClr>
          <a:schemeClr val="accent1"/>
        </a:buClr>
        <a:buSzPct val="80000"/>
        <a:buFont typeface="Corbel" pitchFamily="34" charset="0"/>
        <a:buChar char="•"/>
        <a:defRPr sz="1600" kern="1200">
          <a:solidFill>
            <a:schemeClr val="accent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png"/></Relationships>
</file>

<file path=ppt/slides/_rels/slide11.xml.rels><?xml version="1.0" encoding="UTF-8" standalone="yes"?>
<Relationships xmlns="http://schemas.openxmlformats.org/package/2006/relationships"><Relationship Id="rId3" Type="http://schemas.openxmlformats.org/officeDocument/2006/relationships/image" Target="../media/image32.gif"/><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1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1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g"/><Relationship Id="rId7" Type="http://schemas.openxmlformats.org/officeDocument/2006/relationships/image" Target="../media/image5.jp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jpg"/><Relationship Id="rId5" Type="http://schemas.openxmlformats.org/officeDocument/2006/relationships/image" Target="../media/image3.jpg"/><Relationship Id="rId4" Type="http://schemas.openxmlformats.org/officeDocument/2006/relationships/image" Target="../media/image2.jpg"/></Relationships>
</file>

<file path=ppt/slides/_rels/slide2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notesSlide" Target="../notesSlides/notesSlide26.xml"/><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8" Type="http://schemas.openxmlformats.org/officeDocument/2006/relationships/image" Target="../media/image12.sv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0.svg"/><Relationship Id="rId5" Type="http://schemas.openxmlformats.org/officeDocument/2006/relationships/image" Target="../media/image9.png"/><Relationship Id="rId10" Type="http://schemas.openxmlformats.org/officeDocument/2006/relationships/image" Target="../media/image14.svg"/><Relationship Id="rId4" Type="http://schemas.openxmlformats.org/officeDocument/2006/relationships/image" Target="../media/image8.jpg"/><Relationship Id="rId9" Type="http://schemas.openxmlformats.org/officeDocument/2006/relationships/image" Target="../media/image1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2.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B91FEF-7EC9-4888-B0AE-46C77555E2F6}"/>
              </a:ext>
            </a:extLst>
          </p:cNvPr>
          <p:cNvSpPr>
            <a:spLocks noGrp="1"/>
          </p:cNvSpPr>
          <p:nvPr>
            <p:ph type="ctrTitle"/>
          </p:nvPr>
        </p:nvSpPr>
        <p:spPr/>
        <p:txBody>
          <a:bodyPr>
            <a:normAutofit/>
          </a:bodyPr>
          <a:lstStyle/>
          <a:p>
            <a:r>
              <a:rPr lang="en-US" sz="6000" i="0" u="none" strike="noStrike" baseline="0" dirty="0">
                <a:solidFill>
                  <a:srgbClr val="E48312"/>
                </a:solidFill>
                <a:effectLst/>
                <a:latin typeface="CMBXTI10"/>
              </a:rPr>
              <a:t>Visual Analytics of Atmosphere Pollutants</a:t>
            </a:r>
            <a:br>
              <a:rPr lang="en-US" sz="6000" i="0" u="none" strike="noStrike" baseline="0" dirty="0">
                <a:solidFill>
                  <a:srgbClr val="E48312"/>
                </a:solidFill>
                <a:effectLst/>
                <a:latin typeface="CMBXTI10"/>
              </a:rPr>
            </a:br>
            <a:r>
              <a:rPr lang="en-US" sz="6000" i="0" u="none" strike="noStrike" baseline="0" dirty="0">
                <a:solidFill>
                  <a:srgbClr val="E48312"/>
                </a:solidFill>
                <a:effectLst/>
                <a:latin typeface="CMBXTI10"/>
              </a:rPr>
              <a:t>in Near Real-Time</a:t>
            </a:r>
            <a:endParaRPr lang="en-US" dirty="0">
              <a:solidFill>
                <a:srgbClr val="E48312"/>
              </a:solidFill>
              <a:effectLst/>
            </a:endParaRPr>
          </a:p>
        </p:txBody>
      </p:sp>
      <p:sp>
        <p:nvSpPr>
          <p:cNvPr id="3" name="Subtitle 2">
            <a:extLst>
              <a:ext uri="{FF2B5EF4-FFF2-40B4-BE49-F238E27FC236}">
                <a16:creationId xmlns:a16="http://schemas.microsoft.com/office/drawing/2014/main" id="{213BBE2E-2DCB-40EE-9017-10730494FF6E}"/>
              </a:ext>
            </a:extLst>
          </p:cNvPr>
          <p:cNvSpPr>
            <a:spLocks noGrp="1"/>
          </p:cNvSpPr>
          <p:nvPr>
            <p:ph type="subTitle" idx="1"/>
          </p:nvPr>
        </p:nvSpPr>
        <p:spPr/>
        <p:txBody>
          <a:bodyPr/>
          <a:lstStyle/>
          <a:p>
            <a:r>
              <a:rPr lang="de-DE" dirty="0"/>
              <a:t>Livia </a:t>
            </a:r>
            <a:r>
              <a:rPr lang="de-DE" dirty="0">
                <a:solidFill>
                  <a:srgbClr val="E48312"/>
                </a:solidFill>
              </a:rPr>
              <a:t>Mano</a:t>
            </a:r>
          </a:p>
          <a:p>
            <a:r>
              <a:rPr lang="de-DE" dirty="0"/>
              <a:t>Master Colloquium</a:t>
            </a:r>
          </a:p>
          <a:p>
            <a:r>
              <a:rPr lang="en-US" dirty="0"/>
              <a:t>12/01/2021</a:t>
            </a:r>
          </a:p>
        </p:txBody>
      </p:sp>
    </p:spTree>
    <p:extLst>
      <p:ext uri="{BB962C8B-B14F-4D97-AF65-F5344CB8AC3E}">
        <p14:creationId xmlns:p14="http://schemas.microsoft.com/office/powerpoint/2010/main" val="374188820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Arrow: Chevron 22">
            <a:extLst>
              <a:ext uri="{FF2B5EF4-FFF2-40B4-BE49-F238E27FC236}">
                <a16:creationId xmlns:a16="http://schemas.microsoft.com/office/drawing/2014/main" id="{92006505-5E87-4ACD-9860-EECFB4A7AF98}"/>
              </a:ext>
            </a:extLst>
          </p:cNvPr>
          <p:cNvSpPr/>
          <p:nvPr/>
        </p:nvSpPr>
        <p:spPr>
          <a:xfrm>
            <a:off x="6720465" y="2325027"/>
            <a:ext cx="2591838" cy="124964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de-DE" b="1" u="sng" dirty="0">
                <a:solidFill>
                  <a:schemeClr val="bg1"/>
                </a:solidFill>
              </a:rPr>
              <a:t>Anomaly Detection</a:t>
            </a:r>
          </a:p>
          <a:p>
            <a:pPr algn="ctr"/>
            <a:endParaRPr lang="en-US" dirty="0">
              <a:solidFill>
                <a:schemeClr val="tx1"/>
              </a:solidFill>
            </a:endParaRPr>
          </a:p>
          <a:p>
            <a:pPr algn="ctr"/>
            <a:endParaRPr lang="en-US" dirty="0">
              <a:solidFill>
                <a:schemeClr val="tx1"/>
              </a:solidFill>
            </a:endParaRPr>
          </a:p>
        </p:txBody>
      </p:sp>
      <p:sp>
        <p:nvSpPr>
          <p:cNvPr id="2" name="Title 1">
            <a:extLst>
              <a:ext uri="{FF2B5EF4-FFF2-40B4-BE49-F238E27FC236}">
                <a16:creationId xmlns:a16="http://schemas.microsoft.com/office/drawing/2014/main" id="{ADED3D20-AA80-4682-B8BC-D4FAB9C68772}"/>
              </a:ext>
            </a:extLst>
          </p:cNvPr>
          <p:cNvSpPr>
            <a:spLocks noGrp="1"/>
          </p:cNvSpPr>
          <p:nvPr>
            <p:ph type="title"/>
          </p:nvPr>
        </p:nvSpPr>
        <p:spPr/>
        <p:txBody>
          <a:bodyPr/>
          <a:lstStyle/>
          <a:p>
            <a:r>
              <a:rPr lang="de-DE" dirty="0"/>
              <a:t>Data Transformation</a:t>
            </a:r>
            <a:endParaRPr lang="en-US" dirty="0"/>
          </a:p>
        </p:txBody>
      </p:sp>
      <p:sp>
        <p:nvSpPr>
          <p:cNvPr id="9" name="Date Placeholder 8">
            <a:extLst>
              <a:ext uri="{FF2B5EF4-FFF2-40B4-BE49-F238E27FC236}">
                <a16:creationId xmlns:a16="http://schemas.microsoft.com/office/drawing/2014/main" id="{C5470266-FAD8-4029-92E2-8B2569044E44}"/>
              </a:ext>
            </a:extLst>
          </p:cNvPr>
          <p:cNvSpPr>
            <a:spLocks noGrp="1"/>
          </p:cNvSpPr>
          <p:nvPr>
            <p:ph type="dt" sz="half" idx="10"/>
          </p:nvPr>
        </p:nvSpPr>
        <p:spPr>
          <a:xfrm>
            <a:off x="1143000" y="6588952"/>
            <a:ext cx="2329074" cy="365125"/>
          </a:xfrm>
        </p:spPr>
        <p:txBody>
          <a:bodyPr/>
          <a:lstStyle/>
          <a:p>
            <a:r>
              <a:rPr lang="en-US" dirty="0">
                <a:solidFill>
                  <a:schemeClr val="bg1"/>
                </a:solidFill>
              </a:rPr>
              <a:t>12/01/2021</a:t>
            </a:r>
          </a:p>
        </p:txBody>
      </p:sp>
      <p:sp>
        <p:nvSpPr>
          <p:cNvPr id="10" name="Footer Placeholder 9">
            <a:extLst>
              <a:ext uri="{FF2B5EF4-FFF2-40B4-BE49-F238E27FC236}">
                <a16:creationId xmlns:a16="http://schemas.microsoft.com/office/drawing/2014/main" id="{6C5DC176-0AAB-4A4B-9E3F-20BFC298D38D}"/>
              </a:ext>
            </a:extLst>
          </p:cNvPr>
          <p:cNvSpPr>
            <a:spLocks noGrp="1"/>
          </p:cNvSpPr>
          <p:nvPr>
            <p:ph type="ftr" sz="quarter" idx="11"/>
          </p:nvPr>
        </p:nvSpPr>
        <p:spPr>
          <a:xfrm>
            <a:off x="3965134" y="6588953"/>
            <a:ext cx="4754798" cy="365125"/>
          </a:xfrm>
        </p:spPr>
        <p:txBody>
          <a:bodyPr/>
          <a:lstStyle/>
          <a:p>
            <a:r>
              <a:rPr lang="en-US" dirty="0">
                <a:solidFill>
                  <a:schemeClr val="bg1"/>
                </a:solidFill>
              </a:rPr>
              <a:t>Visual Analytics of Atmosphere Pollutants/Livia Mano/Master Colloquium</a:t>
            </a:r>
          </a:p>
        </p:txBody>
      </p:sp>
      <p:sp>
        <p:nvSpPr>
          <p:cNvPr id="11" name="Slide Number Placeholder 10">
            <a:extLst>
              <a:ext uri="{FF2B5EF4-FFF2-40B4-BE49-F238E27FC236}">
                <a16:creationId xmlns:a16="http://schemas.microsoft.com/office/drawing/2014/main" id="{484D1E2A-E900-4EFA-9A0B-BBEE0D11611D}"/>
              </a:ext>
            </a:extLst>
          </p:cNvPr>
          <p:cNvSpPr>
            <a:spLocks noGrp="1"/>
          </p:cNvSpPr>
          <p:nvPr>
            <p:ph type="sldNum" sz="quarter" idx="12"/>
          </p:nvPr>
        </p:nvSpPr>
        <p:spPr>
          <a:xfrm>
            <a:off x="9312303" y="6547865"/>
            <a:ext cx="1706217" cy="365125"/>
          </a:xfrm>
        </p:spPr>
        <p:txBody>
          <a:bodyPr/>
          <a:lstStyle/>
          <a:p>
            <a:fld id="{89939142-B69E-454E-A6BC-54517DCEA5D4}" type="slidenum">
              <a:rPr lang="en-US" sz="1400" smtClean="0">
                <a:solidFill>
                  <a:schemeClr val="bg1"/>
                </a:solidFill>
              </a:rPr>
              <a:t>10</a:t>
            </a:fld>
            <a:endParaRPr lang="en-US" dirty="0">
              <a:solidFill>
                <a:schemeClr val="bg1"/>
              </a:solidFill>
            </a:endParaRPr>
          </a:p>
        </p:txBody>
      </p:sp>
      <p:pic>
        <p:nvPicPr>
          <p:cNvPr id="14" name="Picture 13" descr="Diagram&#10;&#10;Description automatically generated">
            <a:extLst>
              <a:ext uri="{FF2B5EF4-FFF2-40B4-BE49-F238E27FC236}">
                <a16:creationId xmlns:a16="http://schemas.microsoft.com/office/drawing/2014/main" id="{A6D6A645-56C8-4CC8-A41E-88317BB6B83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823356" y="1856893"/>
            <a:ext cx="1910443" cy="2095325"/>
          </a:xfrm>
          <a:prstGeom prst="rect">
            <a:avLst/>
          </a:prstGeom>
        </p:spPr>
      </p:pic>
      <p:pic>
        <p:nvPicPr>
          <p:cNvPr id="17" name="Picture 16" descr="Diagram&#10;&#10;Description automatically generated">
            <a:extLst>
              <a:ext uri="{FF2B5EF4-FFF2-40B4-BE49-F238E27FC236}">
                <a16:creationId xmlns:a16="http://schemas.microsoft.com/office/drawing/2014/main" id="{EA5BA76E-601F-46EB-A15F-7ED09173BBC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93371" y="4304106"/>
            <a:ext cx="2770414" cy="2071457"/>
          </a:xfrm>
          <a:prstGeom prst="rect">
            <a:avLst/>
          </a:prstGeom>
        </p:spPr>
      </p:pic>
      <p:sp>
        <p:nvSpPr>
          <p:cNvPr id="18" name="TextBox 17">
            <a:extLst>
              <a:ext uri="{FF2B5EF4-FFF2-40B4-BE49-F238E27FC236}">
                <a16:creationId xmlns:a16="http://schemas.microsoft.com/office/drawing/2014/main" id="{2AC4C10A-F272-4DF7-8C0E-7396255F4308}"/>
              </a:ext>
            </a:extLst>
          </p:cNvPr>
          <p:cNvSpPr txBox="1"/>
          <p:nvPr/>
        </p:nvSpPr>
        <p:spPr>
          <a:xfrm>
            <a:off x="5535386" y="5098605"/>
            <a:ext cx="5845629" cy="400110"/>
          </a:xfrm>
          <a:prstGeom prst="rect">
            <a:avLst/>
          </a:prstGeom>
          <a:noFill/>
        </p:spPr>
        <p:txBody>
          <a:bodyPr wrap="square" rtlCol="0">
            <a:spAutoFit/>
          </a:bodyPr>
          <a:lstStyle/>
          <a:p>
            <a:pPr marL="285750" indent="-285750">
              <a:buFont typeface="Arial" panose="020B0604020202020204" pitchFamily="34" charset="0"/>
              <a:buChar char="•"/>
            </a:pPr>
            <a:r>
              <a:rPr lang="de-DE" sz="2000" dirty="0"/>
              <a:t>GeoJSON objects for web presentation </a:t>
            </a:r>
          </a:p>
        </p:txBody>
      </p:sp>
      <p:sp>
        <p:nvSpPr>
          <p:cNvPr id="19" name="Arrow: Pentagon 18">
            <a:extLst>
              <a:ext uri="{FF2B5EF4-FFF2-40B4-BE49-F238E27FC236}">
                <a16:creationId xmlns:a16="http://schemas.microsoft.com/office/drawing/2014/main" id="{A5A53772-EB15-4DD1-AC13-3AB0F7186CE8}"/>
              </a:ext>
            </a:extLst>
          </p:cNvPr>
          <p:cNvSpPr/>
          <p:nvPr/>
        </p:nvSpPr>
        <p:spPr>
          <a:xfrm>
            <a:off x="4756246" y="2319999"/>
            <a:ext cx="2421419" cy="1249649"/>
          </a:xfrm>
          <a:prstGeom prst="homePlat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b="1" u="sng" dirty="0"/>
              <a:t>Input</a:t>
            </a:r>
          </a:p>
          <a:p>
            <a:r>
              <a:rPr lang="de-DE" sz="1800" dirty="0"/>
              <a:t>time series </a:t>
            </a:r>
          </a:p>
          <a:p>
            <a:r>
              <a:rPr lang="de-DE" sz="1800" dirty="0"/>
              <a:t>(date, value) </a:t>
            </a:r>
          </a:p>
        </p:txBody>
      </p:sp>
      <p:pic>
        <p:nvPicPr>
          <p:cNvPr id="22" name="Graphic 21" descr="Gears with solid fill">
            <a:extLst>
              <a:ext uri="{FF2B5EF4-FFF2-40B4-BE49-F238E27FC236}">
                <a16:creationId xmlns:a16="http://schemas.microsoft.com/office/drawing/2014/main" id="{96DA3224-8138-4005-ADCC-BFEC9C819A1E}"/>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687257" y="3021143"/>
            <a:ext cx="457200" cy="457200"/>
          </a:xfrm>
          <a:prstGeom prst="rect">
            <a:avLst/>
          </a:prstGeom>
        </p:spPr>
      </p:pic>
      <p:sp>
        <p:nvSpPr>
          <p:cNvPr id="24" name="Arrow: Chevron 23">
            <a:extLst>
              <a:ext uri="{FF2B5EF4-FFF2-40B4-BE49-F238E27FC236}">
                <a16:creationId xmlns:a16="http://schemas.microsoft.com/office/drawing/2014/main" id="{FDEB7C51-FF97-4A7A-9A45-E50421C8671B}"/>
              </a:ext>
            </a:extLst>
          </p:cNvPr>
          <p:cNvSpPr/>
          <p:nvPr/>
        </p:nvSpPr>
        <p:spPr>
          <a:xfrm>
            <a:off x="8873083" y="2319998"/>
            <a:ext cx="2991121" cy="1249649"/>
          </a:xfrm>
          <a:prstGeom prst="chevron">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de-DE" sz="1800" b="1" u="sng" dirty="0"/>
              <a:t>Output</a:t>
            </a:r>
            <a:r>
              <a:rPr lang="de-DE" sz="1800" b="1" dirty="0"/>
              <a:t> </a:t>
            </a:r>
          </a:p>
          <a:p>
            <a:r>
              <a:rPr lang="de-DE" sz="1800" dirty="0"/>
              <a:t>anomaly objects</a:t>
            </a:r>
          </a:p>
          <a:p>
            <a:r>
              <a:rPr lang="de-DE" sz="1800" dirty="0"/>
              <a:t> (date, value)</a:t>
            </a:r>
          </a:p>
        </p:txBody>
      </p:sp>
    </p:spTree>
    <p:extLst>
      <p:ext uri="{BB962C8B-B14F-4D97-AF65-F5344CB8AC3E}">
        <p14:creationId xmlns:p14="http://schemas.microsoft.com/office/powerpoint/2010/main" val="21931180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0C98-BBE7-4A8E-8A42-C211D7687A72}"/>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V</a:t>
            </a:r>
            <a:r>
              <a:rPr lang="en-US" sz="4400" b="0" i="0" u="none" strike="noStrike" baseline="0" dirty="0">
                <a:latin typeface="Calibri Light" panose="020F0302020204030204" pitchFamily="34" charset="0"/>
                <a:cs typeface="Calibri Light" panose="020F0302020204030204" pitchFamily="34" charset="0"/>
              </a:rPr>
              <a:t>isualization </a:t>
            </a:r>
            <a:r>
              <a:rPr lang="en-US" dirty="0">
                <a:latin typeface="Calibri Light" panose="020F0302020204030204" pitchFamily="34" charset="0"/>
                <a:cs typeface="Calibri Light" panose="020F0302020204030204" pitchFamily="34" charset="0"/>
              </a:rPr>
              <a:t>A</a:t>
            </a:r>
            <a:r>
              <a:rPr lang="en-US" sz="4400" b="0" i="0" u="none" strike="noStrike" baseline="0" dirty="0">
                <a:latin typeface="Calibri Light" panose="020F0302020204030204" pitchFamily="34" charset="0"/>
                <a:cs typeface="Calibri Light" panose="020F0302020204030204" pitchFamily="34" charset="0"/>
              </a:rPr>
              <a:t>pplication</a:t>
            </a:r>
            <a:endParaRPr lang="en-US" dirty="0"/>
          </a:p>
        </p:txBody>
      </p:sp>
      <p:sp>
        <p:nvSpPr>
          <p:cNvPr id="6" name="Date Placeholder 5">
            <a:extLst>
              <a:ext uri="{FF2B5EF4-FFF2-40B4-BE49-F238E27FC236}">
                <a16:creationId xmlns:a16="http://schemas.microsoft.com/office/drawing/2014/main" id="{4C062506-F2FD-48E4-A509-AC0BF6B18BD9}"/>
              </a:ext>
            </a:extLst>
          </p:cNvPr>
          <p:cNvSpPr>
            <a:spLocks noGrp="1"/>
          </p:cNvSpPr>
          <p:nvPr>
            <p:ph type="dt" sz="half" idx="10"/>
          </p:nvPr>
        </p:nvSpPr>
        <p:spPr>
          <a:xfrm>
            <a:off x="1143000" y="6588953"/>
            <a:ext cx="2329074" cy="365125"/>
          </a:xfrm>
        </p:spPr>
        <p:txBody>
          <a:bodyPr/>
          <a:lstStyle/>
          <a:p>
            <a:r>
              <a:rPr lang="en-US" dirty="0">
                <a:solidFill>
                  <a:schemeClr val="bg1"/>
                </a:solidFill>
              </a:rPr>
              <a:t>12/01/2021</a:t>
            </a:r>
          </a:p>
        </p:txBody>
      </p:sp>
      <p:sp>
        <p:nvSpPr>
          <p:cNvPr id="7" name="Footer Placeholder 6">
            <a:extLst>
              <a:ext uri="{FF2B5EF4-FFF2-40B4-BE49-F238E27FC236}">
                <a16:creationId xmlns:a16="http://schemas.microsoft.com/office/drawing/2014/main" id="{4F71434A-18EA-42B2-9FB5-6E9177BB8580}"/>
              </a:ext>
            </a:extLst>
          </p:cNvPr>
          <p:cNvSpPr>
            <a:spLocks noGrp="1"/>
          </p:cNvSpPr>
          <p:nvPr>
            <p:ph type="ftr" sz="quarter" idx="11"/>
          </p:nvPr>
        </p:nvSpPr>
        <p:spPr>
          <a:xfrm>
            <a:off x="3955707" y="6588953"/>
            <a:ext cx="4764225" cy="365125"/>
          </a:xfrm>
        </p:spPr>
        <p:txBody>
          <a:bodyPr/>
          <a:lstStyle/>
          <a:p>
            <a:r>
              <a:rPr lang="en-US" dirty="0">
                <a:solidFill>
                  <a:schemeClr val="bg1"/>
                </a:solidFill>
              </a:rPr>
              <a:t>Visual Analytics of Atmosphere Pollutants/Livia Mano/Master Colloquium</a:t>
            </a:r>
          </a:p>
        </p:txBody>
      </p:sp>
      <p:sp>
        <p:nvSpPr>
          <p:cNvPr id="8" name="Slide Number Placeholder 7">
            <a:extLst>
              <a:ext uri="{FF2B5EF4-FFF2-40B4-BE49-F238E27FC236}">
                <a16:creationId xmlns:a16="http://schemas.microsoft.com/office/drawing/2014/main" id="{536D8F6F-9195-4433-8018-E11BF9BEFB78}"/>
              </a:ext>
            </a:extLst>
          </p:cNvPr>
          <p:cNvSpPr>
            <a:spLocks noGrp="1"/>
          </p:cNvSpPr>
          <p:nvPr>
            <p:ph type="sldNum" sz="quarter" idx="12"/>
          </p:nvPr>
        </p:nvSpPr>
        <p:spPr>
          <a:xfrm>
            <a:off x="9312303" y="6560285"/>
            <a:ext cx="1706217" cy="365125"/>
          </a:xfrm>
        </p:spPr>
        <p:txBody>
          <a:bodyPr/>
          <a:lstStyle/>
          <a:p>
            <a:fld id="{89939142-B69E-454E-A6BC-54517DCEA5D4}" type="slidenum">
              <a:rPr lang="en-US" sz="1400" smtClean="0">
                <a:solidFill>
                  <a:schemeClr val="bg1"/>
                </a:solidFill>
              </a:rPr>
              <a:t>11</a:t>
            </a:fld>
            <a:endParaRPr lang="en-US" dirty="0">
              <a:solidFill>
                <a:schemeClr val="bg1"/>
              </a:solidFill>
            </a:endParaRPr>
          </a:p>
        </p:txBody>
      </p:sp>
      <p:pic>
        <p:nvPicPr>
          <p:cNvPr id="10" name="Content Placeholder 9" descr="Map&#10;&#10;Description automatically generated">
            <a:extLst>
              <a:ext uri="{FF2B5EF4-FFF2-40B4-BE49-F238E27FC236}">
                <a16:creationId xmlns:a16="http://schemas.microsoft.com/office/drawing/2014/main" id="{28FBD47C-98A2-455B-A0A5-1C3BA0FEA5F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143000" y="1665514"/>
            <a:ext cx="9706449" cy="4582886"/>
          </a:xfrm>
        </p:spPr>
      </p:pic>
    </p:spTree>
    <p:extLst>
      <p:ext uri="{BB962C8B-B14F-4D97-AF65-F5344CB8AC3E}">
        <p14:creationId xmlns:p14="http://schemas.microsoft.com/office/powerpoint/2010/main" val="20188147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989F-2DDA-4345-BB18-053F95DD693D}"/>
              </a:ext>
            </a:extLst>
          </p:cNvPr>
          <p:cNvSpPr>
            <a:spLocks noGrp="1"/>
          </p:cNvSpPr>
          <p:nvPr>
            <p:ph type="title"/>
          </p:nvPr>
        </p:nvSpPr>
        <p:spPr/>
        <p:txBody>
          <a:bodyPr/>
          <a:lstStyle/>
          <a:p>
            <a:r>
              <a:rPr lang="de-DE" dirty="0"/>
              <a:t>Visual Components</a:t>
            </a:r>
            <a:endParaRPr lang="en-US" dirty="0"/>
          </a:p>
        </p:txBody>
      </p:sp>
      <p:pic>
        <p:nvPicPr>
          <p:cNvPr id="9" name="Picture 8" descr="Map&#10;&#10;Description automatically generated">
            <a:extLst>
              <a:ext uri="{FF2B5EF4-FFF2-40B4-BE49-F238E27FC236}">
                <a16:creationId xmlns:a16="http://schemas.microsoft.com/office/drawing/2014/main" id="{3E3BBE86-09C1-4331-AFB2-02BE35665CE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091324"/>
            <a:ext cx="5109839" cy="4266123"/>
          </a:xfrm>
          <a:prstGeom prst="rect">
            <a:avLst/>
          </a:prstGeom>
        </p:spPr>
      </p:pic>
      <p:pic>
        <p:nvPicPr>
          <p:cNvPr id="11" name="Picture 10">
            <a:extLst>
              <a:ext uri="{FF2B5EF4-FFF2-40B4-BE49-F238E27FC236}">
                <a16:creationId xmlns:a16="http://schemas.microsoft.com/office/drawing/2014/main" id="{3868F795-4DC9-41D4-88B3-86EF20A3C9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1584156"/>
            <a:ext cx="5109839" cy="395137"/>
          </a:xfrm>
          <a:prstGeom prst="rect">
            <a:avLst/>
          </a:prstGeom>
        </p:spPr>
      </p:pic>
      <p:sp>
        <p:nvSpPr>
          <p:cNvPr id="15" name="TextBox 14">
            <a:extLst>
              <a:ext uri="{FF2B5EF4-FFF2-40B4-BE49-F238E27FC236}">
                <a16:creationId xmlns:a16="http://schemas.microsoft.com/office/drawing/2014/main" id="{F9BFF519-5284-4692-9EE8-3B7EF819E86F}"/>
              </a:ext>
            </a:extLst>
          </p:cNvPr>
          <p:cNvSpPr txBox="1"/>
          <p:nvPr/>
        </p:nvSpPr>
        <p:spPr>
          <a:xfrm>
            <a:off x="6243963" y="2091324"/>
            <a:ext cx="5692380" cy="1323439"/>
          </a:xfrm>
          <a:prstGeom prst="rect">
            <a:avLst/>
          </a:prstGeom>
          <a:noFill/>
        </p:spPr>
        <p:txBody>
          <a:bodyPr wrap="square" rtlCol="0">
            <a:spAutoFit/>
          </a:bodyPr>
          <a:lstStyle/>
          <a:p>
            <a:pPr marL="285750" indent="-285750">
              <a:buFont typeface="Arial" panose="020B0604020202020204" pitchFamily="34" charset="0"/>
              <a:buChar char="•"/>
            </a:pPr>
            <a:r>
              <a:rPr lang="de-DE" sz="2000" dirty="0"/>
              <a:t>Maps for spatial information</a:t>
            </a:r>
          </a:p>
          <a:p>
            <a:pPr marL="285750" indent="-285750">
              <a:buFont typeface="Arial" panose="020B0604020202020204" pitchFamily="34" charset="0"/>
              <a:buChar char="•"/>
            </a:pPr>
            <a:endParaRPr lang="de-DE" sz="2000" dirty="0"/>
          </a:p>
          <a:p>
            <a:pPr marL="285750" indent="-285750">
              <a:buFont typeface="Arial" panose="020B0604020202020204" pitchFamily="34" charset="0"/>
              <a:buChar char="•"/>
            </a:pPr>
            <a:r>
              <a:rPr lang="de-DE" sz="2000" dirty="0"/>
              <a:t>Two comparison components</a:t>
            </a:r>
          </a:p>
          <a:p>
            <a:pPr marL="285750" indent="-285750">
              <a:buFont typeface="Arial" panose="020B0604020202020204" pitchFamily="34" charset="0"/>
              <a:buChar char="•"/>
            </a:pPr>
            <a:r>
              <a:rPr lang="de-DE" sz="2000" dirty="0"/>
              <a:t>Select and compare different dates</a:t>
            </a:r>
          </a:p>
        </p:txBody>
      </p:sp>
      <p:sp>
        <p:nvSpPr>
          <p:cNvPr id="16" name="Date Placeholder 15">
            <a:extLst>
              <a:ext uri="{FF2B5EF4-FFF2-40B4-BE49-F238E27FC236}">
                <a16:creationId xmlns:a16="http://schemas.microsoft.com/office/drawing/2014/main" id="{2FC0C2DA-6424-4483-98D6-B65A38E3C43E}"/>
              </a:ext>
            </a:extLst>
          </p:cNvPr>
          <p:cNvSpPr>
            <a:spLocks noGrp="1"/>
          </p:cNvSpPr>
          <p:nvPr>
            <p:ph type="dt" sz="half" idx="10"/>
          </p:nvPr>
        </p:nvSpPr>
        <p:spPr>
          <a:xfrm>
            <a:off x="1143000" y="6575784"/>
            <a:ext cx="2329074" cy="365125"/>
          </a:xfrm>
        </p:spPr>
        <p:txBody>
          <a:bodyPr/>
          <a:lstStyle/>
          <a:p>
            <a:r>
              <a:rPr lang="en-US" dirty="0">
                <a:solidFill>
                  <a:schemeClr val="bg1"/>
                </a:solidFill>
              </a:rPr>
              <a:t>12/01/2021</a:t>
            </a:r>
          </a:p>
        </p:txBody>
      </p:sp>
      <p:sp>
        <p:nvSpPr>
          <p:cNvPr id="17" name="Footer Placeholder 16">
            <a:extLst>
              <a:ext uri="{FF2B5EF4-FFF2-40B4-BE49-F238E27FC236}">
                <a16:creationId xmlns:a16="http://schemas.microsoft.com/office/drawing/2014/main" id="{6E32BA16-DAA1-443D-A575-29DB3333E613}"/>
              </a:ext>
            </a:extLst>
          </p:cNvPr>
          <p:cNvSpPr>
            <a:spLocks noGrp="1"/>
          </p:cNvSpPr>
          <p:nvPr>
            <p:ph type="ftr" sz="quarter" idx="11"/>
          </p:nvPr>
        </p:nvSpPr>
        <p:spPr>
          <a:xfrm>
            <a:off x="3027548" y="6585211"/>
            <a:ext cx="5692380" cy="365125"/>
          </a:xfrm>
        </p:spPr>
        <p:txBody>
          <a:bodyPr/>
          <a:lstStyle/>
          <a:p>
            <a:r>
              <a:rPr lang="en-US" dirty="0">
                <a:solidFill>
                  <a:schemeClr val="bg1"/>
                </a:solidFill>
              </a:rPr>
              <a:t>Visual Analytics of Atmosphere Pollutants/Livia Mano/Master Colloquium</a:t>
            </a:r>
          </a:p>
        </p:txBody>
      </p:sp>
      <p:sp>
        <p:nvSpPr>
          <p:cNvPr id="18" name="Slide Number Placeholder 17">
            <a:extLst>
              <a:ext uri="{FF2B5EF4-FFF2-40B4-BE49-F238E27FC236}">
                <a16:creationId xmlns:a16="http://schemas.microsoft.com/office/drawing/2014/main" id="{12D6FA28-6C5D-4E38-A3ED-93F1B1F0E22B}"/>
              </a:ext>
            </a:extLst>
          </p:cNvPr>
          <p:cNvSpPr>
            <a:spLocks noGrp="1"/>
          </p:cNvSpPr>
          <p:nvPr>
            <p:ph type="sldNum" sz="quarter" idx="12"/>
          </p:nvPr>
        </p:nvSpPr>
        <p:spPr>
          <a:xfrm>
            <a:off x="9312303" y="6538076"/>
            <a:ext cx="1706217" cy="365125"/>
          </a:xfrm>
        </p:spPr>
        <p:txBody>
          <a:bodyPr/>
          <a:lstStyle/>
          <a:p>
            <a:fld id="{89939142-B69E-454E-A6BC-54517DCEA5D4}" type="slidenum">
              <a:rPr lang="en-US" sz="1400" smtClean="0">
                <a:solidFill>
                  <a:schemeClr val="bg1"/>
                </a:solidFill>
              </a:rPr>
              <a:t>12</a:t>
            </a:fld>
            <a:endParaRPr lang="en-US" dirty="0">
              <a:solidFill>
                <a:schemeClr val="bg1"/>
              </a:solidFill>
            </a:endParaRPr>
          </a:p>
        </p:txBody>
      </p:sp>
    </p:spTree>
    <p:extLst>
      <p:ext uri="{BB962C8B-B14F-4D97-AF65-F5344CB8AC3E}">
        <p14:creationId xmlns:p14="http://schemas.microsoft.com/office/powerpoint/2010/main" val="259253718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989F-2DDA-4345-BB18-053F95DD693D}"/>
              </a:ext>
            </a:extLst>
          </p:cNvPr>
          <p:cNvSpPr>
            <a:spLocks noGrp="1"/>
          </p:cNvSpPr>
          <p:nvPr>
            <p:ph type="title"/>
          </p:nvPr>
        </p:nvSpPr>
        <p:spPr/>
        <p:txBody>
          <a:bodyPr/>
          <a:lstStyle/>
          <a:p>
            <a:r>
              <a:rPr lang="de-DE" dirty="0"/>
              <a:t>Visual Components</a:t>
            </a:r>
            <a:endParaRPr lang="en-US" dirty="0"/>
          </a:p>
        </p:txBody>
      </p:sp>
      <p:sp>
        <p:nvSpPr>
          <p:cNvPr id="16" name="Date Placeholder 15">
            <a:extLst>
              <a:ext uri="{FF2B5EF4-FFF2-40B4-BE49-F238E27FC236}">
                <a16:creationId xmlns:a16="http://schemas.microsoft.com/office/drawing/2014/main" id="{2FC0C2DA-6424-4483-98D6-B65A38E3C43E}"/>
              </a:ext>
            </a:extLst>
          </p:cNvPr>
          <p:cNvSpPr>
            <a:spLocks noGrp="1"/>
          </p:cNvSpPr>
          <p:nvPr>
            <p:ph type="dt" sz="half" idx="10"/>
          </p:nvPr>
        </p:nvSpPr>
        <p:spPr>
          <a:xfrm>
            <a:off x="1143000" y="6575784"/>
            <a:ext cx="2329074" cy="365125"/>
          </a:xfrm>
        </p:spPr>
        <p:txBody>
          <a:bodyPr/>
          <a:lstStyle/>
          <a:p>
            <a:r>
              <a:rPr lang="en-US" dirty="0">
                <a:solidFill>
                  <a:schemeClr val="bg1"/>
                </a:solidFill>
              </a:rPr>
              <a:t>12/01/2021</a:t>
            </a:r>
          </a:p>
        </p:txBody>
      </p:sp>
      <p:sp>
        <p:nvSpPr>
          <p:cNvPr id="17" name="Footer Placeholder 16">
            <a:extLst>
              <a:ext uri="{FF2B5EF4-FFF2-40B4-BE49-F238E27FC236}">
                <a16:creationId xmlns:a16="http://schemas.microsoft.com/office/drawing/2014/main" id="{6E32BA16-DAA1-443D-A575-29DB3333E613}"/>
              </a:ext>
            </a:extLst>
          </p:cNvPr>
          <p:cNvSpPr>
            <a:spLocks noGrp="1"/>
          </p:cNvSpPr>
          <p:nvPr>
            <p:ph type="ftr" sz="quarter" idx="11"/>
          </p:nvPr>
        </p:nvSpPr>
        <p:spPr>
          <a:xfrm>
            <a:off x="3027548" y="6585211"/>
            <a:ext cx="5692380" cy="365125"/>
          </a:xfrm>
        </p:spPr>
        <p:txBody>
          <a:bodyPr/>
          <a:lstStyle/>
          <a:p>
            <a:r>
              <a:rPr lang="en-US" dirty="0">
                <a:solidFill>
                  <a:schemeClr val="bg1"/>
                </a:solidFill>
              </a:rPr>
              <a:t>Visual Analytics of Atmosphere Pollutants/Livia Mano/Master Colloquium</a:t>
            </a:r>
          </a:p>
        </p:txBody>
      </p:sp>
      <p:sp>
        <p:nvSpPr>
          <p:cNvPr id="18" name="Slide Number Placeholder 17">
            <a:extLst>
              <a:ext uri="{FF2B5EF4-FFF2-40B4-BE49-F238E27FC236}">
                <a16:creationId xmlns:a16="http://schemas.microsoft.com/office/drawing/2014/main" id="{12D6FA28-6C5D-4E38-A3ED-93F1B1F0E22B}"/>
              </a:ext>
            </a:extLst>
          </p:cNvPr>
          <p:cNvSpPr>
            <a:spLocks noGrp="1"/>
          </p:cNvSpPr>
          <p:nvPr>
            <p:ph type="sldNum" sz="quarter" idx="12"/>
          </p:nvPr>
        </p:nvSpPr>
        <p:spPr>
          <a:xfrm>
            <a:off x="9312303" y="6538076"/>
            <a:ext cx="1706217" cy="365125"/>
          </a:xfrm>
        </p:spPr>
        <p:txBody>
          <a:bodyPr/>
          <a:lstStyle/>
          <a:p>
            <a:fld id="{89939142-B69E-454E-A6BC-54517DCEA5D4}" type="slidenum">
              <a:rPr lang="en-US" sz="1400" smtClean="0">
                <a:solidFill>
                  <a:schemeClr val="bg1"/>
                </a:solidFill>
              </a:rPr>
              <a:t>13</a:t>
            </a:fld>
            <a:endParaRPr lang="en-US" dirty="0">
              <a:solidFill>
                <a:schemeClr val="bg1"/>
              </a:solidFill>
            </a:endParaRPr>
          </a:p>
        </p:txBody>
      </p:sp>
      <p:pic>
        <p:nvPicPr>
          <p:cNvPr id="4" name="Picture 3" descr="Timeline&#10;&#10;Description automatically generated">
            <a:extLst>
              <a:ext uri="{FF2B5EF4-FFF2-40B4-BE49-F238E27FC236}">
                <a16:creationId xmlns:a16="http://schemas.microsoft.com/office/drawing/2014/main" id="{EC593DBB-DEAA-436C-A7FE-B3E6E5BCDF6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72074" y="1609996"/>
            <a:ext cx="4412140" cy="4638404"/>
          </a:xfrm>
          <a:prstGeom prst="rect">
            <a:avLst/>
          </a:prstGeom>
        </p:spPr>
      </p:pic>
    </p:spTree>
    <p:extLst>
      <p:ext uri="{BB962C8B-B14F-4D97-AF65-F5344CB8AC3E}">
        <p14:creationId xmlns:p14="http://schemas.microsoft.com/office/powerpoint/2010/main" val="22720522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1F6989F-2DDA-4345-BB18-053F95DD693D}"/>
              </a:ext>
            </a:extLst>
          </p:cNvPr>
          <p:cNvSpPr>
            <a:spLocks noGrp="1"/>
          </p:cNvSpPr>
          <p:nvPr>
            <p:ph type="title"/>
          </p:nvPr>
        </p:nvSpPr>
        <p:spPr/>
        <p:txBody>
          <a:bodyPr/>
          <a:lstStyle/>
          <a:p>
            <a:r>
              <a:rPr lang="de-DE" dirty="0"/>
              <a:t>Visual Components</a:t>
            </a:r>
            <a:endParaRPr lang="en-US" dirty="0"/>
          </a:p>
        </p:txBody>
      </p:sp>
      <p:sp>
        <p:nvSpPr>
          <p:cNvPr id="8" name="TextBox 7">
            <a:extLst>
              <a:ext uri="{FF2B5EF4-FFF2-40B4-BE49-F238E27FC236}">
                <a16:creationId xmlns:a16="http://schemas.microsoft.com/office/drawing/2014/main" id="{5BED2DFB-22E5-41F4-B03C-C38BB4BE5A45}"/>
              </a:ext>
            </a:extLst>
          </p:cNvPr>
          <p:cNvSpPr txBox="1"/>
          <p:nvPr/>
        </p:nvSpPr>
        <p:spPr>
          <a:xfrm>
            <a:off x="952644" y="5475546"/>
            <a:ext cx="10401155" cy="707886"/>
          </a:xfrm>
          <a:prstGeom prst="rect">
            <a:avLst/>
          </a:prstGeom>
          <a:noFill/>
        </p:spPr>
        <p:txBody>
          <a:bodyPr wrap="square" rtlCol="0">
            <a:spAutoFit/>
          </a:bodyPr>
          <a:lstStyle/>
          <a:p>
            <a:pPr marL="285750" indent="-285750">
              <a:buFont typeface="Arial" panose="020B0604020202020204" pitchFamily="34" charset="0"/>
              <a:buChar char="•"/>
            </a:pPr>
            <a:r>
              <a:rPr lang="de-DE" sz="2000" dirty="0"/>
              <a:t>Multiline and Calendar View for time series</a:t>
            </a:r>
          </a:p>
          <a:p>
            <a:pPr marL="285750" indent="-285750">
              <a:buFont typeface="Arial" panose="020B0604020202020204" pitchFamily="34" charset="0"/>
              <a:buChar char="•"/>
            </a:pPr>
            <a:r>
              <a:rPr lang="de-DE" sz="2000" dirty="0"/>
              <a:t>Display time series for selectable regions, for different air products</a:t>
            </a:r>
          </a:p>
        </p:txBody>
      </p:sp>
      <p:sp>
        <p:nvSpPr>
          <p:cNvPr id="3" name="Date Placeholder 2">
            <a:extLst>
              <a:ext uri="{FF2B5EF4-FFF2-40B4-BE49-F238E27FC236}">
                <a16:creationId xmlns:a16="http://schemas.microsoft.com/office/drawing/2014/main" id="{D959FC3B-AD14-48DE-821F-8E088D1751A9}"/>
              </a:ext>
            </a:extLst>
          </p:cNvPr>
          <p:cNvSpPr>
            <a:spLocks noGrp="1"/>
          </p:cNvSpPr>
          <p:nvPr>
            <p:ph type="dt" sz="half" idx="10"/>
          </p:nvPr>
        </p:nvSpPr>
        <p:spPr>
          <a:xfrm>
            <a:off x="1143000" y="6579525"/>
            <a:ext cx="2329074" cy="365125"/>
          </a:xfrm>
        </p:spPr>
        <p:txBody>
          <a:bodyPr/>
          <a:lstStyle/>
          <a:p>
            <a:r>
              <a:rPr lang="en-US" dirty="0">
                <a:solidFill>
                  <a:schemeClr val="bg1"/>
                </a:solidFill>
              </a:rPr>
              <a:t>12/01/2021</a:t>
            </a:r>
          </a:p>
        </p:txBody>
      </p:sp>
      <p:sp>
        <p:nvSpPr>
          <p:cNvPr id="4" name="Footer Placeholder 3">
            <a:extLst>
              <a:ext uri="{FF2B5EF4-FFF2-40B4-BE49-F238E27FC236}">
                <a16:creationId xmlns:a16="http://schemas.microsoft.com/office/drawing/2014/main" id="{1CF3EAB0-7639-4074-9A81-187F50B6F9F0}"/>
              </a:ext>
            </a:extLst>
          </p:cNvPr>
          <p:cNvSpPr>
            <a:spLocks noGrp="1"/>
          </p:cNvSpPr>
          <p:nvPr>
            <p:ph type="ftr" sz="quarter" idx="11"/>
          </p:nvPr>
        </p:nvSpPr>
        <p:spPr>
          <a:xfrm>
            <a:off x="3715432" y="6579526"/>
            <a:ext cx="5004500" cy="365125"/>
          </a:xfrm>
        </p:spPr>
        <p:txBody>
          <a:bodyPr/>
          <a:lstStyle/>
          <a:p>
            <a:r>
              <a:rPr lang="en-US" dirty="0">
                <a:solidFill>
                  <a:schemeClr val="bg1"/>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F0ABC7CE-6E7F-4968-899A-F5E4556484F0}"/>
              </a:ext>
            </a:extLst>
          </p:cNvPr>
          <p:cNvSpPr>
            <a:spLocks noGrp="1"/>
          </p:cNvSpPr>
          <p:nvPr>
            <p:ph type="sldNum" sz="quarter" idx="12"/>
          </p:nvPr>
        </p:nvSpPr>
        <p:spPr>
          <a:xfrm>
            <a:off x="9342783" y="6519105"/>
            <a:ext cx="1706217" cy="365125"/>
          </a:xfrm>
        </p:spPr>
        <p:txBody>
          <a:bodyPr/>
          <a:lstStyle/>
          <a:p>
            <a:fld id="{89939142-B69E-454E-A6BC-54517DCEA5D4}" type="slidenum">
              <a:rPr lang="en-US" sz="1400" smtClean="0">
                <a:solidFill>
                  <a:schemeClr val="bg1"/>
                </a:solidFill>
              </a:rPr>
              <a:t>14</a:t>
            </a:fld>
            <a:endParaRPr lang="en-US" dirty="0">
              <a:solidFill>
                <a:schemeClr val="bg1"/>
              </a:solidFill>
            </a:endParaRPr>
          </a:p>
        </p:txBody>
      </p:sp>
      <p:pic>
        <p:nvPicPr>
          <p:cNvPr id="14" name="Picture 13" descr="Graphical user interface, text&#10;&#10;Description automatically generated">
            <a:extLst>
              <a:ext uri="{FF2B5EF4-FFF2-40B4-BE49-F238E27FC236}">
                <a16:creationId xmlns:a16="http://schemas.microsoft.com/office/drawing/2014/main" id="{A88909C3-49CF-4052-8AA9-8ED83368757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02214" y="1671096"/>
            <a:ext cx="3711609" cy="3590231"/>
          </a:xfrm>
          <a:prstGeom prst="rect">
            <a:avLst/>
          </a:prstGeom>
        </p:spPr>
      </p:pic>
      <p:pic>
        <p:nvPicPr>
          <p:cNvPr id="18" name="Content Placeholder 17" descr="Graphical user interface, text, application&#10;&#10;Description automatically generated">
            <a:extLst>
              <a:ext uri="{FF2B5EF4-FFF2-40B4-BE49-F238E27FC236}">
                <a16:creationId xmlns:a16="http://schemas.microsoft.com/office/drawing/2014/main" id="{F35F9CD6-8CFE-4CAD-B29D-B2E1B9C7025B}"/>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6728176" y="1671096"/>
            <a:ext cx="3511258" cy="3590231"/>
          </a:xfrm>
        </p:spPr>
      </p:pic>
    </p:spTree>
    <p:extLst>
      <p:ext uri="{BB962C8B-B14F-4D97-AF65-F5344CB8AC3E}">
        <p14:creationId xmlns:p14="http://schemas.microsoft.com/office/powerpoint/2010/main" val="206479452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855A68-EEED-4E7E-B5D2-A237B2DA345A}"/>
              </a:ext>
            </a:extLst>
          </p:cNvPr>
          <p:cNvSpPr>
            <a:spLocks noGrp="1"/>
          </p:cNvSpPr>
          <p:nvPr>
            <p:ph type="title"/>
          </p:nvPr>
        </p:nvSpPr>
        <p:spPr/>
        <p:txBody>
          <a:bodyPr/>
          <a:lstStyle/>
          <a:p>
            <a:r>
              <a:rPr lang="de-DE" dirty="0"/>
              <a:t>Evaluation</a:t>
            </a:r>
            <a:endParaRPr lang="en-US" dirty="0"/>
          </a:p>
        </p:txBody>
      </p:sp>
      <p:sp>
        <p:nvSpPr>
          <p:cNvPr id="3" name="Content Placeholder 2">
            <a:extLst>
              <a:ext uri="{FF2B5EF4-FFF2-40B4-BE49-F238E27FC236}">
                <a16:creationId xmlns:a16="http://schemas.microsoft.com/office/drawing/2014/main" id="{74A71870-2042-4135-A4CC-EA0D144D4EEF}"/>
              </a:ext>
            </a:extLst>
          </p:cNvPr>
          <p:cNvSpPr>
            <a:spLocks noGrp="1"/>
          </p:cNvSpPr>
          <p:nvPr>
            <p:ph idx="1"/>
          </p:nvPr>
        </p:nvSpPr>
        <p:spPr/>
        <p:txBody>
          <a:bodyPr/>
          <a:lstStyle/>
          <a:p>
            <a:r>
              <a:rPr lang="de-DE" dirty="0">
                <a:solidFill>
                  <a:schemeClr val="tx1"/>
                </a:solidFill>
              </a:rPr>
              <a:t>Expert requirements during the planning of the thesis</a:t>
            </a:r>
          </a:p>
          <a:p>
            <a:r>
              <a:rPr lang="de-DE" dirty="0">
                <a:solidFill>
                  <a:schemeClr val="tx1"/>
                </a:solidFill>
              </a:rPr>
              <a:t>Building use cases to steer the future requirements and design of the tool</a:t>
            </a:r>
          </a:p>
          <a:p>
            <a:r>
              <a:rPr lang="de-DE" dirty="0">
                <a:solidFill>
                  <a:schemeClr val="tx1"/>
                </a:solidFill>
              </a:rPr>
              <a:t>A large user study, with non expert user, is not feasible, and does not produce meaningful results.</a:t>
            </a:r>
          </a:p>
          <a:p>
            <a:r>
              <a:rPr lang="de-DE" dirty="0">
                <a:solidFill>
                  <a:schemeClr val="tx1"/>
                </a:solidFill>
              </a:rPr>
              <a:t>Unable to gather expert domain feedback post development</a:t>
            </a:r>
          </a:p>
          <a:p>
            <a:endParaRPr lang="en-US" dirty="0">
              <a:solidFill>
                <a:schemeClr val="tx1"/>
              </a:solidFill>
            </a:endParaRPr>
          </a:p>
        </p:txBody>
      </p:sp>
      <p:sp>
        <p:nvSpPr>
          <p:cNvPr id="4" name="Date Placeholder 3">
            <a:extLst>
              <a:ext uri="{FF2B5EF4-FFF2-40B4-BE49-F238E27FC236}">
                <a16:creationId xmlns:a16="http://schemas.microsoft.com/office/drawing/2014/main" id="{90DF7ED2-80DC-4671-9BE8-E0B43F400DE2}"/>
              </a:ext>
            </a:extLst>
          </p:cNvPr>
          <p:cNvSpPr>
            <a:spLocks noGrp="1"/>
          </p:cNvSpPr>
          <p:nvPr>
            <p:ph type="dt" sz="half" idx="10"/>
          </p:nvPr>
        </p:nvSpPr>
        <p:spPr/>
        <p:txBody>
          <a:bodyPr/>
          <a:lstStyle/>
          <a:p>
            <a:r>
              <a:rPr lang="en-US"/>
              <a:t>12/01/2021</a:t>
            </a:r>
          </a:p>
        </p:txBody>
      </p:sp>
      <p:sp>
        <p:nvSpPr>
          <p:cNvPr id="5" name="Footer Placeholder 4">
            <a:extLst>
              <a:ext uri="{FF2B5EF4-FFF2-40B4-BE49-F238E27FC236}">
                <a16:creationId xmlns:a16="http://schemas.microsoft.com/office/drawing/2014/main" id="{2986207F-8C65-4E9A-8CF0-2DBD4E5A8E96}"/>
              </a:ext>
            </a:extLst>
          </p:cNvPr>
          <p:cNvSpPr>
            <a:spLocks noGrp="1"/>
          </p:cNvSpPr>
          <p:nvPr>
            <p:ph type="ftr" sz="quarter" idx="11"/>
          </p:nvPr>
        </p:nvSpPr>
        <p:spPr/>
        <p:txBody>
          <a:bodyPr/>
          <a:lstStyle/>
          <a:p>
            <a:r>
              <a:rPr lang="en-US"/>
              <a:t>Visual Analytics of Atmosphere Pollutants/Livia Mano/Master Colloquium</a:t>
            </a:r>
          </a:p>
        </p:txBody>
      </p:sp>
      <p:sp>
        <p:nvSpPr>
          <p:cNvPr id="6" name="Slide Number Placeholder 5">
            <a:extLst>
              <a:ext uri="{FF2B5EF4-FFF2-40B4-BE49-F238E27FC236}">
                <a16:creationId xmlns:a16="http://schemas.microsoft.com/office/drawing/2014/main" id="{6B95B345-C3DE-4887-AA34-7B42A280DC28}"/>
              </a:ext>
            </a:extLst>
          </p:cNvPr>
          <p:cNvSpPr>
            <a:spLocks noGrp="1"/>
          </p:cNvSpPr>
          <p:nvPr>
            <p:ph type="sldNum" sz="quarter" idx="12"/>
          </p:nvPr>
        </p:nvSpPr>
        <p:spPr/>
        <p:txBody>
          <a:bodyPr/>
          <a:lstStyle/>
          <a:p>
            <a:fld id="{89939142-B69E-454E-A6BC-54517DCEA5D4}" type="slidenum">
              <a:rPr lang="en-US" smtClean="0"/>
              <a:t>15</a:t>
            </a:fld>
            <a:endParaRPr lang="en-US"/>
          </a:p>
        </p:txBody>
      </p:sp>
    </p:spTree>
    <p:extLst>
      <p:ext uri="{BB962C8B-B14F-4D97-AF65-F5344CB8AC3E}">
        <p14:creationId xmlns:p14="http://schemas.microsoft.com/office/powerpoint/2010/main" val="139761803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F2D4ABB3-C5CF-4B15-8BA3-E3982C45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10" name="Picture 9" descr="A picture containing sky, outdoor, road, colonnade&#10;&#10;Description automatically generated">
            <a:extLst>
              <a:ext uri="{FF2B5EF4-FFF2-40B4-BE49-F238E27FC236}">
                <a16:creationId xmlns:a16="http://schemas.microsoft.com/office/drawing/2014/main" id="{DB07DAB2-9DA6-4BD6-A1F2-7559372A1481}"/>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t="181" r="1" b="1"/>
          <a:stretch/>
        </p:blipFill>
        <p:spPr>
          <a:xfrm>
            <a:off x="231140" y="246888"/>
            <a:ext cx="11732261" cy="6382512"/>
          </a:xfrm>
          <a:prstGeom prst="rect">
            <a:avLst/>
          </a:prstGeom>
        </p:spPr>
      </p:pic>
      <p:sp>
        <p:nvSpPr>
          <p:cNvPr id="2" name="Title 1">
            <a:extLst>
              <a:ext uri="{FF2B5EF4-FFF2-40B4-BE49-F238E27FC236}">
                <a16:creationId xmlns:a16="http://schemas.microsoft.com/office/drawing/2014/main" id="{CF1B86A5-690E-4EB4-8BC3-86DB78FC5B37}"/>
              </a:ext>
            </a:extLst>
          </p:cNvPr>
          <p:cNvSpPr>
            <a:spLocks noGrp="1"/>
          </p:cNvSpPr>
          <p:nvPr>
            <p:ph type="title"/>
          </p:nvPr>
        </p:nvSpPr>
        <p:spPr>
          <a:xfrm>
            <a:off x="1143000" y="609600"/>
            <a:ext cx="9875520" cy="1356360"/>
          </a:xfrm>
        </p:spPr>
        <p:txBody>
          <a:bodyPr>
            <a:normAutofit/>
          </a:bodyPr>
          <a:lstStyle/>
          <a:p>
            <a:r>
              <a:rPr lang="de-DE">
                <a:solidFill>
                  <a:schemeClr val="bg1"/>
                </a:solidFill>
              </a:rPr>
              <a:t>Use Case 1</a:t>
            </a:r>
            <a:endParaRPr lang="en-US">
              <a:solidFill>
                <a:schemeClr val="bg1"/>
              </a:solidFill>
            </a:endParaRPr>
          </a:p>
        </p:txBody>
      </p:sp>
      <p:sp>
        <p:nvSpPr>
          <p:cNvPr id="3" name="Content Placeholder 2">
            <a:extLst>
              <a:ext uri="{FF2B5EF4-FFF2-40B4-BE49-F238E27FC236}">
                <a16:creationId xmlns:a16="http://schemas.microsoft.com/office/drawing/2014/main" id="{87474566-2AFD-44B3-BD38-7E11920345D7}"/>
              </a:ext>
            </a:extLst>
          </p:cNvPr>
          <p:cNvSpPr>
            <a:spLocks noGrp="1"/>
          </p:cNvSpPr>
          <p:nvPr>
            <p:ph idx="1"/>
          </p:nvPr>
        </p:nvSpPr>
        <p:spPr>
          <a:xfrm>
            <a:off x="1143000" y="2057400"/>
            <a:ext cx="9872871" cy="4038600"/>
          </a:xfrm>
        </p:spPr>
        <p:txBody>
          <a:bodyPr>
            <a:normAutofit/>
          </a:bodyPr>
          <a:lstStyle/>
          <a:p>
            <a:r>
              <a:rPr lang="de-DE" dirty="0">
                <a:solidFill>
                  <a:schemeClr val="bg1"/>
                </a:solidFill>
              </a:rPr>
              <a:t>Global lockdown changed the routine of people, businesses, governments</a:t>
            </a:r>
          </a:p>
          <a:p>
            <a:r>
              <a:rPr lang="de-DE" dirty="0">
                <a:solidFill>
                  <a:schemeClr val="bg1"/>
                </a:solidFill>
              </a:rPr>
              <a:t>Reports from China[2] and Italy[3] indicate a decrease of air pollution</a:t>
            </a:r>
          </a:p>
          <a:p>
            <a:r>
              <a:rPr lang="de-DE" dirty="0">
                <a:solidFill>
                  <a:schemeClr val="bg1"/>
                </a:solidFill>
              </a:rPr>
              <a:t>Explore changes in air pollution in Germany</a:t>
            </a:r>
          </a:p>
          <a:p>
            <a:r>
              <a:rPr lang="de-DE" dirty="0">
                <a:solidFill>
                  <a:schemeClr val="bg1"/>
                </a:solidFill>
              </a:rPr>
              <a:t>Lockdown period: Spring 2020 – Summer 2020</a:t>
            </a:r>
            <a:endParaRPr lang="en-US" dirty="0">
              <a:solidFill>
                <a:schemeClr val="bg1"/>
              </a:solidFill>
            </a:endParaRPr>
          </a:p>
        </p:txBody>
      </p:sp>
      <p:sp>
        <p:nvSpPr>
          <p:cNvPr id="4" name="Date Placeholder 3">
            <a:extLst>
              <a:ext uri="{FF2B5EF4-FFF2-40B4-BE49-F238E27FC236}">
                <a16:creationId xmlns:a16="http://schemas.microsoft.com/office/drawing/2014/main" id="{2DF33211-29E3-45AA-936F-77B45A82404B}"/>
              </a:ext>
            </a:extLst>
          </p:cNvPr>
          <p:cNvSpPr>
            <a:spLocks noGrp="1"/>
          </p:cNvSpPr>
          <p:nvPr>
            <p:ph type="dt" sz="half" idx="10"/>
          </p:nvPr>
        </p:nvSpPr>
        <p:spPr>
          <a:xfrm>
            <a:off x="1143000" y="6597038"/>
            <a:ext cx="2329074" cy="365125"/>
          </a:xfrm>
        </p:spPr>
        <p:txBody>
          <a:bodyPr>
            <a:normAutofit/>
          </a:bodyPr>
          <a:lstStyle/>
          <a:p>
            <a:pPr>
              <a:spcAft>
                <a:spcPts val="600"/>
              </a:spcAft>
            </a:pPr>
            <a:r>
              <a:rPr lang="en-US" dirty="0">
                <a:solidFill>
                  <a:srgbClr val="FFFFFF"/>
                </a:solidFill>
              </a:rPr>
              <a:t>12/01/2021</a:t>
            </a:r>
          </a:p>
        </p:txBody>
      </p:sp>
      <p:sp>
        <p:nvSpPr>
          <p:cNvPr id="5" name="Footer Placeholder 4">
            <a:extLst>
              <a:ext uri="{FF2B5EF4-FFF2-40B4-BE49-F238E27FC236}">
                <a16:creationId xmlns:a16="http://schemas.microsoft.com/office/drawing/2014/main" id="{725CAEB1-5088-4C7B-80B4-F32CAA722151}"/>
              </a:ext>
            </a:extLst>
          </p:cNvPr>
          <p:cNvSpPr>
            <a:spLocks noGrp="1"/>
          </p:cNvSpPr>
          <p:nvPr>
            <p:ph type="ftr" sz="quarter" idx="11"/>
          </p:nvPr>
        </p:nvSpPr>
        <p:spPr>
          <a:xfrm>
            <a:off x="3872948" y="6588953"/>
            <a:ext cx="4717774" cy="365125"/>
          </a:xfrm>
        </p:spPr>
        <p:txBody>
          <a:bodyPr>
            <a:normAutofit/>
          </a:bodyPr>
          <a:lstStyle/>
          <a:p>
            <a:pPr>
              <a:spcAft>
                <a:spcPts val="600"/>
              </a:spcAft>
            </a:pPr>
            <a:r>
              <a:rPr lang="en-US" sz="1100" dirty="0">
                <a:solidFill>
                  <a:srgbClr val="FFFFFF"/>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AAF12896-4FF6-42BB-AA89-5F2835627F47}"/>
              </a:ext>
            </a:extLst>
          </p:cNvPr>
          <p:cNvSpPr>
            <a:spLocks noGrp="1"/>
          </p:cNvSpPr>
          <p:nvPr>
            <p:ph type="sldNum" sz="quarter" idx="12"/>
          </p:nvPr>
        </p:nvSpPr>
        <p:spPr>
          <a:xfrm>
            <a:off x="9329530" y="6561286"/>
            <a:ext cx="1706217" cy="365125"/>
          </a:xfrm>
        </p:spPr>
        <p:txBody>
          <a:bodyPr>
            <a:normAutofit/>
          </a:bodyPr>
          <a:lstStyle/>
          <a:p>
            <a:pPr>
              <a:spcAft>
                <a:spcPts val="600"/>
              </a:spcAft>
            </a:pPr>
            <a:fld id="{89939142-B69E-454E-A6BC-54517DCEA5D4}" type="slidenum">
              <a:rPr lang="en-US" sz="1400">
                <a:solidFill>
                  <a:srgbClr val="FFFFFF"/>
                </a:solidFill>
              </a:rPr>
              <a:pPr>
                <a:spcAft>
                  <a:spcPts val="600"/>
                </a:spcAft>
              </a:pPr>
              <a:t>16</a:t>
            </a:fld>
            <a:endParaRPr lang="en-US" dirty="0">
              <a:solidFill>
                <a:srgbClr val="FFFFFF"/>
              </a:solidFill>
            </a:endParaRPr>
          </a:p>
        </p:txBody>
      </p:sp>
    </p:spTree>
    <p:extLst>
      <p:ext uri="{BB962C8B-B14F-4D97-AF65-F5344CB8AC3E}">
        <p14:creationId xmlns:p14="http://schemas.microsoft.com/office/powerpoint/2010/main" val="27152495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64F8F-276F-4DBA-B435-D58CC0300182}"/>
              </a:ext>
            </a:extLst>
          </p:cNvPr>
          <p:cNvSpPr>
            <a:spLocks noGrp="1"/>
          </p:cNvSpPr>
          <p:nvPr>
            <p:ph type="title"/>
          </p:nvPr>
        </p:nvSpPr>
        <p:spPr/>
        <p:txBody>
          <a:bodyPr/>
          <a:lstStyle/>
          <a:p>
            <a:r>
              <a:rPr lang="de-DE" dirty="0"/>
              <a:t>Interaction flow example</a:t>
            </a:r>
            <a:endParaRPr lang="en-US" dirty="0"/>
          </a:p>
        </p:txBody>
      </p:sp>
      <p:pic>
        <p:nvPicPr>
          <p:cNvPr id="5" name="Content Placeholder 4" descr="Diagram, schematic&#10;&#10;Description automatically generated">
            <a:extLst>
              <a:ext uri="{FF2B5EF4-FFF2-40B4-BE49-F238E27FC236}">
                <a16:creationId xmlns:a16="http://schemas.microsoft.com/office/drawing/2014/main" id="{958BE3FC-2825-4FA3-B6AD-3D8F05A7BBAA}"/>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830588" y="2400066"/>
            <a:ext cx="8497486" cy="3353268"/>
          </a:xfrm>
        </p:spPr>
      </p:pic>
      <p:sp>
        <p:nvSpPr>
          <p:cNvPr id="6" name="Date Placeholder 5">
            <a:extLst>
              <a:ext uri="{FF2B5EF4-FFF2-40B4-BE49-F238E27FC236}">
                <a16:creationId xmlns:a16="http://schemas.microsoft.com/office/drawing/2014/main" id="{CE842111-494D-48D0-A231-29EFD7FE2537}"/>
              </a:ext>
            </a:extLst>
          </p:cNvPr>
          <p:cNvSpPr>
            <a:spLocks noGrp="1"/>
          </p:cNvSpPr>
          <p:nvPr>
            <p:ph type="dt" sz="half" idx="10"/>
          </p:nvPr>
        </p:nvSpPr>
        <p:spPr>
          <a:xfrm>
            <a:off x="1143000" y="6588952"/>
            <a:ext cx="2329074" cy="365125"/>
          </a:xfrm>
        </p:spPr>
        <p:txBody>
          <a:bodyPr/>
          <a:lstStyle/>
          <a:p>
            <a:r>
              <a:rPr lang="en-US" dirty="0">
                <a:solidFill>
                  <a:schemeClr val="bg1"/>
                </a:solidFill>
              </a:rPr>
              <a:t>12/01/2021</a:t>
            </a:r>
          </a:p>
        </p:txBody>
      </p:sp>
      <p:sp>
        <p:nvSpPr>
          <p:cNvPr id="7" name="Footer Placeholder 6">
            <a:extLst>
              <a:ext uri="{FF2B5EF4-FFF2-40B4-BE49-F238E27FC236}">
                <a16:creationId xmlns:a16="http://schemas.microsoft.com/office/drawing/2014/main" id="{34384C1E-0BE0-4F51-A7C8-BC18AE587AD4}"/>
              </a:ext>
            </a:extLst>
          </p:cNvPr>
          <p:cNvSpPr>
            <a:spLocks noGrp="1"/>
          </p:cNvSpPr>
          <p:nvPr>
            <p:ph type="ftr" sz="quarter" idx="11"/>
          </p:nvPr>
        </p:nvSpPr>
        <p:spPr>
          <a:xfrm>
            <a:off x="3836709" y="6588953"/>
            <a:ext cx="4783079" cy="365125"/>
          </a:xfrm>
        </p:spPr>
        <p:txBody>
          <a:bodyPr/>
          <a:lstStyle/>
          <a:p>
            <a:r>
              <a:rPr lang="en-US" dirty="0">
                <a:solidFill>
                  <a:schemeClr val="bg1"/>
                </a:solidFill>
              </a:rPr>
              <a:t>Visual Analytics of Atmosphere Pollutants/Livia Mano/Master Colloquium</a:t>
            </a:r>
          </a:p>
        </p:txBody>
      </p:sp>
      <p:sp>
        <p:nvSpPr>
          <p:cNvPr id="8" name="Slide Number Placeholder 7">
            <a:extLst>
              <a:ext uri="{FF2B5EF4-FFF2-40B4-BE49-F238E27FC236}">
                <a16:creationId xmlns:a16="http://schemas.microsoft.com/office/drawing/2014/main" id="{862C6832-AA2D-4DDA-9ADC-ED06E631DDFE}"/>
              </a:ext>
            </a:extLst>
          </p:cNvPr>
          <p:cNvSpPr>
            <a:spLocks noGrp="1"/>
          </p:cNvSpPr>
          <p:nvPr>
            <p:ph type="sldNum" sz="quarter" idx="12"/>
          </p:nvPr>
        </p:nvSpPr>
        <p:spPr>
          <a:xfrm>
            <a:off x="9291946" y="6545274"/>
            <a:ext cx="1706217" cy="365125"/>
          </a:xfrm>
        </p:spPr>
        <p:txBody>
          <a:bodyPr/>
          <a:lstStyle/>
          <a:p>
            <a:fld id="{89939142-B69E-454E-A6BC-54517DCEA5D4}" type="slidenum">
              <a:rPr lang="en-US" sz="1400" smtClean="0">
                <a:solidFill>
                  <a:schemeClr val="bg1"/>
                </a:solidFill>
              </a:rPr>
              <a:t>17</a:t>
            </a:fld>
            <a:endParaRPr lang="en-US" dirty="0">
              <a:solidFill>
                <a:schemeClr val="bg1"/>
              </a:solidFill>
            </a:endParaRPr>
          </a:p>
        </p:txBody>
      </p:sp>
    </p:spTree>
    <p:extLst>
      <p:ext uri="{BB962C8B-B14F-4D97-AF65-F5344CB8AC3E}">
        <p14:creationId xmlns:p14="http://schemas.microsoft.com/office/powerpoint/2010/main" val="163584626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DC86CD-7F43-4CCE-8E3B-9125864C7F0E}"/>
              </a:ext>
            </a:extLst>
          </p:cNvPr>
          <p:cNvSpPr>
            <a:spLocks noGrp="1"/>
          </p:cNvSpPr>
          <p:nvPr>
            <p:ph type="title"/>
          </p:nvPr>
        </p:nvSpPr>
        <p:spPr/>
        <p:txBody>
          <a:bodyPr/>
          <a:lstStyle/>
          <a:p>
            <a:r>
              <a:rPr lang="de-DE" dirty="0"/>
              <a:t>Findings</a:t>
            </a:r>
            <a:endParaRPr lang="en-US" dirty="0"/>
          </a:p>
        </p:txBody>
      </p:sp>
      <p:pic>
        <p:nvPicPr>
          <p:cNvPr id="9" name="Picture 8">
            <a:extLst>
              <a:ext uri="{FF2B5EF4-FFF2-40B4-BE49-F238E27FC236}">
                <a16:creationId xmlns:a16="http://schemas.microsoft.com/office/drawing/2014/main" id="{99B73081-DF8A-41DF-88AA-17C7D11767A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928360" y="2620201"/>
            <a:ext cx="5918199" cy="3328987"/>
          </a:xfrm>
          <a:prstGeom prst="rect">
            <a:avLst/>
          </a:prstGeom>
        </p:spPr>
      </p:pic>
      <p:sp>
        <p:nvSpPr>
          <p:cNvPr id="10" name="Date Placeholder 9">
            <a:extLst>
              <a:ext uri="{FF2B5EF4-FFF2-40B4-BE49-F238E27FC236}">
                <a16:creationId xmlns:a16="http://schemas.microsoft.com/office/drawing/2014/main" id="{01B725CA-F45C-430B-8CB2-25B3F5A1896F}"/>
              </a:ext>
            </a:extLst>
          </p:cNvPr>
          <p:cNvSpPr>
            <a:spLocks noGrp="1"/>
          </p:cNvSpPr>
          <p:nvPr>
            <p:ph type="dt" sz="half" idx="10"/>
          </p:nvPr>
        </p:nvSpPr>
        <p:spPr>
          <a:xfrm>
            <a:off x="1077009" y="6581663"/>
            <a:ext cx="2329074" cy="365125"/>
          </a:xfrm>
        </p:spPr>
        <p:txBody>
          <a:bodyPr/>
          <a:lstStyle/>
          <a:p>
            <a:r>
              <a:rPr lang="en-US" dirty="0">
                <a:solidFill>
                  <a:schemeClr val="bg1"/>
                </a:solidFill>
              </a:rPr>
              <a:t>12/01/2021</a:t>
            </a:r>
          </a:p>
        </p:txBody>
      </p:sp>
      <p:sp>
        <p:nvSpPr>
          <p:cNvPr id="11" name="Footer Placeholder 10">
            <a:extLst>
              <a:ext uri="{FF2B5EF4-FFF2-40B4-BE49-F238E27FC236}">
                <a16:creationId xmlns:a16="http://schemas.microsoft.com/office/drawing/2014/main" id="{BCE6FA0C-AB81-49E9-9628-73591615A62C}"/>
              </a:ext>
            </a:extLst>
          </p:cNvPr>
          <p:cNvSpPr>
            <a:spLocks noGrp="1"/>
          </p:cNvSpPr>
          <p:nvPr>
            <p:ph type="ftr" sz="quarter" idx="11"/>
          </p:nvPr>
        </p:nvSpPr>
        <p:spPr>
          <a:xfrm>
            <a:off x="3908573" y="6588953"/>
            <a:ext cx="4811359" cy="365125"/>
          </a:xfrm>
        </p:spPr>
        <p:txBody>
          <a:bodyPr/>
          <a:lstStyle/>
          <a:p>
            <a:r>
              <a:rPr lang="en-US" dirty="0">
                <a:solidFill>
                  <a:schemeClr val="bg1"/>
                </a:solidFill>
              </a:rPr>
              <a:t>Visual Analytics of Atmosphere Pollutants/Livia Mano/Master Colloquium</a:t>
            </a:r>
          </a:p>
        </p:txBody>
      </p:sp>
      <p:sp>
        <p:nvSpPr>
          <p:cNvPr id="12" name="Slide Number Placeholder 11">
            <a:extLst>
              <a:ext uri="{FF2B5EF4-FFF2-40B4-BE49-F238E27FC236}">
                <a16:creationId xmlns:a16="http://schemas.microsoft.com/office/drawing/2014/main" id="{FFE4B491-3868-4748-A5E6-416F602784AC}"/>
              </a:ext>
            </a:extLst>
          </p:cNvPr>
          <p:cNvSpPr>
            <a:spLocks noGrp="1"/>
          </p:cNvSpPr>
          <p:nvPr>
            <p:ph type="sldNum" sz="quarter" idx="12"/>
          </p:nvPr>
        </p:nvSpPr>
        <p:spPr>
          <a:xfrm>
            <a:off x="9312303" y="6561238"/>
            <a:ext cx="1706217" cy="365125"/>
          </a:xfrm>
        </p:spPr>
        <p:txBody>
          <a:bodyPr/>
          <a:lstStyle/>
          <a:p>
            <a:fld id="{89939142-B69E-454E-A6BC-54517DCEA5D4}" type="slidenum">
              <a:rPr lang="en-US" sz="1400" smtClean="0">
                <a:solidFill>
                  <a:schemeClr val="bg1"/>
                </a:solidFill>
              </a:rPr>
              <a:t>18</a:t>
            </a:fld>
            <a:endParaRPr lang="en-US" dirty="0">
              <a:solidFill>
                <a:schemeClr val="bg1"/>
              </a:solidFill>
            </a:endParaRPr>
          </a:p>
        </p:txBody>
      </p:sp>
      <p:pic>
        <p:nvPicPr>
          <p:cNvPr id="16" name="Content Placeholder 15" descr="Map&#10;&#10;Description automatically generated">
            <a:extLst>
              <a:ext uri="{FF2B5EF4-FFF2-40B4-BE49-F238E27FC236}">
                <a16:creationId xmlns:a16="http://schemas.microsoft.com/office/drawing/2014/main" id="{F13F4336-F7CE-4822-B210-830B8DB47C79}"/>
              </a:ext>
            </a:extLst>
          </p:cNvPr>
          <p:cNvPicPr>
            <a:picLocks noGrp="1" noChangeAspect="1"/>
          </p:cNvPicPr>
          <p:nvPr>
            <p:ph idx="1"/>
          </p:nvPr>
        </p:nvPicPr>
        <p:blipFill>
          <a:blip r:embed="rId4">
            <a:extLst>
              <a:ext uri="{28A0092B-C50C-407E-A947-70E740481C1C}">
                <a14:useLocalDpi xmlns:a14="http://schemas.microsoft.com/office/drawing/2010/main" val="0"/>
              </a:ext>
            </a:extLst>
          </a:blip>
          <a:stretch>
            <a:fillRect/>
          </a:stretch>
        </p:blipFill>
        <p:spPr>
          <a:xfrm>
            <a:off x="523324" y="2749078"/>
            <a:ext cx="5251422" cy="2864801"/>
          </a:xfrm>
        </p:spPr>
      </p:pic>
      <p:sp>
        <p:nvSpPr>
          <p:cNvPr id="17" name="TextBox 16">
            <a:extLst>
              <a:ext uri="{FF2B5EF4-FFF2-40B4-BE49-F238E27FC236}">
                <a16:creationId xmlns:a16="http://schemas.microsoft.com/office/drawing/2014/main" id="{A48D277C-28E9-46E1-9E1D-7EB65576936A}"/>
              </a:ext>
            </a:extLst>
          </p:cNvPr>
          <p:cNvSpPr txBox="1"/>
          <p:nvPr/>
        </p:nvSpPr>
        <p:spPr>
          <a:xfrm>
            <a:off x="1391732" y="1795770"/>
            <a:ext cx="9845040" cy="369332"/>
          </a:xfrm>
          <a:prstGeom prst="rect">
            <a:avLst/>
          </a:prstGeom>
          <a:noFill/>
        </p:spPr>
        <p:txBody>
          <a:bodyPr wrap="square" rtlCol="0">
            <a:spAutoFit/>
          </a:bodyPr>
          <a:lstStyle/>
          <a:p>
            <a:pPr algn="ctr"/>
            <a:r>
              <a:rPr lang="de-DE" i="1" dirty="0"/>
              <a:t>Q: Can an air pollution level drop be detected by comparing two dates?</a:t>
            </a:r>
            <a:endParaRPr lang="en-US" i="1" dirty="0"/>
          </a:p>
        </p:txBody>
      </p:sp>
    </p:spTree>
    <p:extLst>
      <p:ext uri="{BB962C8B-B14F-4D97-AF65-F5344CB8AC3E}">
        <p14:creationId xmlns:p14="http://schemas.microsoft.com/office/powerpoint/2010/main" val="124782362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AAC1-8973-4E5F-B8E8-35180C29713B}"/>
              </a:ext>
            </a:extLst>
          </p:cNvPr>
          <p:cNvSpPr>
            <a:spLocks noGrp="1"/>
          </p:cNvSpPr>
          <p:nvPr>
            <p:ph type="title"/>
          </p:nvPr>
        </p:nvSpPr>
        <p:spPr/>
        <p:txBody>
          <a:bodyPr/>
          <a:lstStyle/>
          <a:p>
            <a:r>
              <a:rPr lang="de-DE"/>
              <a:t>Findings</a:t>
            </a:r>
            <a:endParaRPr lang="en-US" dirty="0"/>
          </a:p>
        </p:txBody>
      </p:sp>
      <p:pic>
        <p:nvPicPr>
          <p:cNvPr id="4" name="Content Placeholder 3" descr="Graphical user interface, application&#10;&#10;Description automatically generated">
            <a:extLst>
              <a:ext uri="{FF2B5EF4-FFF2-40B4-BE49-F238E27FC236}">
                <a16:creationId xmlns:a16="http://schemas.microsoft.com/office/drawing/2014/main" id="{2D21AFE4-DA05-4653-8339-3A368D4EC0C6}"/>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7779594" y="2373593"/>
            <a:ext cx="3618041" cy="4038600"/>
          </a:xfrm>
          <a:prstGeom prst="rect">
            <a:avLst/>
          </a:prstGeom>
        </p:spPr>
      </p:pic>
      <p:sp>
        <p:nvSpPr>
          <p:cNvPr id="6" name="Date Placeholder 5">
            <a:extLst>
              <a:ext uri="{FF2B5EF4-FFF2-40B4-BE49-F238E27FC236}">
                <a16:creationId xmlns:a16="http://schemas.microsoft.com/office/drawing/2014/main" id="{6338D1FF-EFE2-4EDA-A459-2AA4FA48C5E0}"/>
              </a:ext>
            </a:extLst>
          </p:cNvPr>
          <p:cNvSpPr>
            <a:spLocks noGrp="1"/>
          </p:cNvSpPr>
          <p:nvPr>
            <p:ph type="dt" sz="half" idx="10"/>
          </p:nvPr>
        </p:nvSpPr>
        <p:spPr>
          <a:xfrm>
            <a:off x="1142996" y="6591478"/>
            <a:ext cx="2329074" cy="365125"/>
          </a:xfrm>
        </p:spPr>
        <p:txBody>
          <a:bodyPr/>
          <a:lstStyle/>
          <a:p>
            <a:r>
              <a:rPr lang="en-US" dirty="0">
                <a:solidFill>
                  <a:schemeClr val="bg1"/>
                </a:solidFill>
              </a:rPr>
              <a:t>12/01/2021</a:t>
            </a:r>
          </a:p>
        </p:txBody>
      </p:sp>
      <p:sp>
        <p:nvSpPr>
          <p:cNvPr id="7" name="Footer Placeholder 6">
            <a:extLst>
              <a:ext uri="{FF2B5EF4-FFF2-40B4-BE49-F238E27FC236}">
                <a16:creationId xmlns:a16="http://schemas.microsoft.com/office/drawing/2014/main" id="{41ABC53D-77E8-4A9A-8F89-BC8B33F40D3E}"/>
              </a:ext>
            </a:extLst>
          </p:cNvPr>
          <p:cNvSpPr>
            <a:spLocks noGrp="1"/>
          </p:cNvSpPr>
          <p:nvPr>
            <p:ph type="ftr" sz="quarter" idx="11"/>
          </p:nvPr>
        </p:nvSpPr>
        <p:spPr>
          <a:xfrm>
            <a:off x="3912124" y="6600902"/>
            <a:ext cx="4754798" cy="365125"/>
          </a:xfrm>
        </p:spPr>
        <p:txBody>
          <a:bodyPr/>
          <a:lstStyle/>
          <a:p>
            <a:r>
              <a:rPr lang="en-US" dirty="0">
                <a:solidFill>
                  <a:schemeClr val="bg1"/>
                </a:solidFill>
              </a:rPr>
              <a:t>Visual Analytics of Atmosphere Pollutants/Livia Mano/Master Colloquium</a:t>
            </a:r>
          </a:p>
        </p:txBody>
      </p:sp>
      <p:sp>
        <p:nvSpPr>
          <p:cNvPr id="8" name="Slide Number Placeholder 7">
            <a:extLst>
              <a:ext uri="{FF2B5EF4-FFF2-40B4-BE49-F238E27FC236}">
                <a16:creationId xmlns:a16="http://schemas.microsoft.com/office/drawing/2014/main" id="{5B22B6A3-F9FF-41AD-B7D0-A2668139E4F0}"/>
              </a:ext>
            </a:extLst>
          </p:cNvPr>
          <p:cNvSpPr>
            <a:spLocks noGrp="1"/>
          </p:cNvSpPr>
          <p:nvPr>
            <p:ph type="sldNum" sz="quarter" idx="12"/>
          </p:nvPr>
        </p:nvSpPr>
        <p:spPr>
          <a:xfrm>
            <a:off x="9312303" y="6557293"/>
            <a:ext cx="1706217" cy="365125"/>
          </a:xfrm>
        </p:spPr>
        <p:txBody>
          <a:bodyPr/>
          <a:lstStyle/>
          <a:p>
            <a:fld id="{89939142-B69E-454E-A6BC-54517DCEA5D4}" type="slidenum">
              <a:rPr lang="en-US" sz="1400" smtClean="0">
                <a:solidFill>
                  <a:schemeClr val="bg1"/>
                </a:solidFill>
              </a:rPr>
              <a:t>19</a:t>
            </a:fld>
            <a:endParaRPr lang="en-US" dirty="0">
              <a:solidFill>
                <a:schemeClr val="bg1"/>
              </a:solidFill>
            </a:endParaRPr>
          </a:p>
        </p:txBody>
      </p:sp>
      <p:pic>
        <p:nvPicPr>
          <p:cNvPr id="11" name="Picture 10" descr="Map&#10;&#10;Description automatically generated">
            <a:extLst>
              <a:ext uri="{FF2B5EF4-FFF2-40B4-BE49-F238E27FC236}">
                <a16:creationId xmlns:a16="http://schemas.microsoft.com/office/drawing/2014/main" id="{8F5EE9EB-4B0A-4ECF-91F3-242A0DF1FEA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4221" y="2423666"/>
            <a:ext cx="7011062" cy="3824734"/>
          </a:xfrm>
          <a:prstGeom prst="rect">
            <a:avLst/>
          </a:prstGeom>
        </p:spPr>
      </p:pic>
      <p:sp>
        <p:nvSpPr>
          <p:cNvPr id="15" name="TextBox 14">
            <a:extLst>
              <a:ext uri="{FF2B5EF4-FFF2-40B4-BE49-F238E27FC236}">
                <a16:creationId xmlns:a16="http://schemas.microsoft.com/office/drawing/2014/main" id="{AAA0492D-2640-457D-A1FA-7F9905F1E02F}"/>
              </a:ext>
            </a:extLst>
          </p:cNvPr>
          <p:cNvSpPr txBox="1"/>
          <p:nvPr/>
        </p:nvSpPr>
        <p:spPr>
          <a:xfrm>
            <a:off x="1391732" y="1795770"/>
            <a:ext cx="9845040" cy="369332"/>
          </a:xfrm>
          <a:prstGeom prst="rect">
            <a:avLst/>
          </a:prstGeom>
          <a:noFill/>
        </p:spPr>
        <p:txBody>
          <a:bodyPr wrap="square" rtlCol="0">
            <a:spAutoFit/>
          </a:bodyPr>
          <a:lstStyle/>
          <a:p>
            <a:pPr algn="ctr"/>
            <a:r>
              <a:rPr lang="de-DE" i="1" dirty="0"/>
              <a:t>Q: What is the average pollution level during a selected date range?</a:t>
            </a:r>
            <a:endParaRPr lang="en-US" i="1" dirty="0"/>
          </a:p>
        </p:txBody>
      </p:sp>
    </p:spTree>
    <p:extLst>
      <p:ext uri="{BB962C8B-B14F-4D97-AF65-F5344CB8AC3E}">
        <p14:creationId xmlns:p14="http://schemas.microsoft.com/office/powerpoint/2010/main" val="156608341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7F845BF-2395-400C-BDC1-711E7DCF2A58}"/>
              </a:ext>
            </a:extLst>
          </p:cNvPr>
          <p:cNvSpPr>
            <a:spLocks noGrp="1"/>
          </p:cNvSpPr>
          <p:nvPr>
            <p:ph type="title"/>
          </p:nvPr>
        </p:nvSpPr>
        <p:spPr>
          <a:xfrm>
            <a:off x="1019175" y="254648"/>
            <a:ext cx="9875520" cy="1356360"/>
          </a:xfrm>
        </p:spPr>
        <p:txBody>
          <a:bodyPr/>
          <a:lstStyle/>
          <a:p>
            <a:r>
              <a:rPr lang="de-DE" dirty="0"/>
              <a:t>Air Pollution</a:t>
            </a:r>
            <a:endParaRPr lang="en-US" dirty="0"/>
          </a:p>
        </p:txBody>
      </p:sp>
      <p:pic>
        <p:nvPicPr>
          <p:cNvPr id="4" name="Content Placeholder 4">
            <a:extLst>
              <a:ext uri="{FF2B5EF4-FFF2-40B4-BE49-F238E27FC236}">
                <a16:creationId xmlns:a16="http://schemas.microsoft.com/office/drawing/2014/main" id="{5721C509-3B82-46A3-A065-A7713651D8DC}"/>
              </a:ext>
            </a:extLst>
          </p:cNvPr>
          <p:cNvPicPr>
            <a:picLocks noChangeAspect="1"/>
          </p:cNvPicPr>
          <p:nvPr/>
        </p:nvPicPr>
        <p:blipFill rotWithShape="1">
          <a:blip r:embed="rId3">
            <a:extLst>
              <a:ext uri="{28A0092B-C50C-407E-A947-70E740481C1C}">
                <a14:useLocalDpi xmlns:a14="http://schemas.microsoft.com/office/drawing/2010/main" val="0"/>
              </a:ext>
            </a:extLst>
          </a:blip>
          <a:srcRect r="-3" b="10911"/>
          <a:stretch/>
        </p:blipFill>
        <p:spPr>
          <a:xfrm>
            <a:off x="2035842" y="4367453"/>
            <a:ext cx="2125018" cy="2201298"/>
          </a:xfrm>
          <a:prstGeom prst="rect">
            <a:avLst/>
          </a:prstGeom>
        </p:spPr>
      </p:pic>
      <p:pic>
        <p:nvPicPr>
          <p:cNvPr id="5" name="Picture 4" descr="A picture containing indoor&#10;&#10;Description automatically generated">
            <a:extLst>
              <a:ext uri="{FF2B5EF4-FFF2-40B4-BE49-F238E27FC236}">
                <a16:creationId xmlns:a16="http://schemas.microsoft.com/office/drawing/2014/main" id="{CAE9F8F6-F583-4610-BA0C-244F9D24E99E}"/>
              </a:ext>
            </a:extLst>
          </p:cNvPr>
          <p:cNvPicPr>
            <a:picLocks noChangeAspect="1"/>
          </p:cNvPicPr>
          <p:nvPr/>
        </p:nvPicPr>
        <p:blipFill rotWithShape="1">
          <a:blip r:embed="rId4">
            <a:extLst>
              <a:ext uri="{28A0092B-C50C-407E-A947-70E740481C1C}">
                <a14:useLocalDpi xmlns:a14="http://schemas.microsoft.com/office/drawing/2010/main" val="0"/>
              </a:ext>
            </a:extLst>
          </a:blip>
          <a:srcRect l="9995" r="12776" b="-2"/>
          <a:stretch/>
        </p:blipFill>
        <p:spPr>
          <a:xfrm>
            <a:off x="4739358" y="4367453"/>
            <a:ext cx="2125018" cy="2201298"/>
          </a:xfrm>
          <a:prstGeom prst="rect">
            <a:avLst/>
          </a:prstGeom>
        </p:spPr>
      </p:pic>
      <p:pic>
        <p:nvPicPr>
          <p:cNvPr id="6" name="Picture 5" descr="A picture containing invertebrate, animal, sitting, table&#10;&#10;Description automatically generated">
            <a:extLst>
              <a:ext uri="{FF2B5EF4-FFF2-40B4-BE49-F238E27FC236}">
                <a16:creationId xmlns:a16="http://schemas.microsoft.com/office/drawing/2014/main" id="{18C7F8CC-3EF9-415F-83CC-BD0FEFF32BC3}"/>
              </a:ext>
            </a:extLst>
          </p:cNvPr>
          <p:cNvPicPr>
            <a:picLocks noChangeAspect="1"/>
          </p:cNvPicPr>
          <p:nvPr/>
        </p:nvPicPr>
        <p:blipFill rotWithShape="1">
          <a:blip r:embed="rId5">
            <a:extLst>
              <a:ext uri="{28A0092B-C50C-407E-A947-70E740481C1C}">
                <a14:useLocalDpi xmlns:a14="http://schemas.microsoft.com/office/drawing/2010/main" val="0"/>
              </a:ext>
            </a:extLst>
          </a:blip>
          <a:srcRect l="7829" r="9396" b="4"/>
          <a:stretch/>
        </p:blipFill>
        <p:spPr>
          <a:xfrm>
            <a:off x="7442874" y="4367453"/>
            <a:ext cx="2125018" cy="2201298"/>
          </a:xfrm>
          <a:prstGeom prst="rect">
            <a:avLst/>
          </a:prstGeom>
        </p:spPr>
      </p:pic>
      <p:pic>
        <p:nvPicPr>
          <p:cNvPr id="7" name="Picture 6" descr="A picture containing outdoor, beach, nature, ground&#10;&#10;Description automatically generated">
            <a:extLst>
              <a:ext uri="{FF2B5EF4-FFF2-40B4-BE49-F238E27FC236}">
                <a16:creationId xmlns:a16="http://schemas.microsoft.com/office/drawing/2014/main" id="{65726F9C-348F-4DBB-A55B-C68BC67D4432}"/>
              </a:ext>
            </a:extLst>
          </p:cNvPr>
          <p:cNvPicPr>
            <a:picLocks noChangeAspect="1"/>
          </p:cNvPicPr>
          <p:nvPr/>
        </p:nvPicPr>
        <p:blipFill rotWithShape="1">
          <a:blip r:embed="rId6">
            <a:extLst>
              <a:ext uri="{28A0092B-C50C-407E-A947-70E740481C1C}">
                <a14:useLocalDpi xmlns:a14="http://schemas.microsoft.com/office/drawing/2010/main" val="0"/>
              </a:ext>
            </a:extLst>
          </a:blip>
          <a:srcRect l="22194" r="23505"/>
          <a:stretch/>
        </p:blipFill>
        <p:spPr>
          <a:xfrm>
            <a:off x="2026459" y="1488734"/>
            <a:ext cx="2111724" cy="2187527"/>
          </a:xfrm>
          <a:prstGeom prst="rect">
            <a:avLst/>
          </a:prstGeom>
        </p:spPr>
      </p:pic>
      <p:pic>
        <p:nvPicPr>
          <p:cNvPr id="8" name="Picture 7" descr="A picture containing sky, outdoor, smoke, nature&#10;&#10;Description automatically generated">
            <a:extLst>
              <a:ext uri="{FF2B5EF4-FFF2-40B4-BE49-F238E27FC236}">
                <a16:creationId xmlns:a16="http://schemas.microsoft.com/office/drawing/2014/main" id="{8F524707-FBDF-46EF-A0F0-C6217C02DA85}"/>
              </a:ext>
            </a:extLst>
          </p:cNvPr>
          <p:cNvPicPr>
            <a:picLocks noChangeAspect="1"/>
          </p:cNvPicPr>
          <p:nvPr/>
        </p:nvPicPr>
        <p:blipFill rotWithShape="1">
          <a:blip r:embed="rId7">
            <a:extLst>
              <a:ext uri="{28A0092B-C50C-407E-A947-70E740481C1C}">
                <a14:useLocalDpi xmlns:a14="http://schemas.microsoft.com/office/drawing/2010/main" val="0"/>
              </a:ext>
            </a:extLst>
          </a:blip>
          <a:srcRect l="13302" r="32398"/>
          <a:stretch/>
        </p:blipFill>
        <p:spPr>
          <a:xfrm>
            <a:off x="4739358" y="1488734"/>
            <a:ext cx="2111724" cy="2187527"/>
          </a:xfrm>
          <a:prstGeom prst="rect">
            <a:avLst/>
          </a:prstGeom>
        </p:spPr>
      </p:pic>
      <p:pic>
        <p:nvPicPr>
          <p:cNvPr id="9" name="Picture 8" descr="A person driving a car&#10;&#10;Description automatically generated">
            <a:extLst>
              <a:ext uri="{FF2B5EF4-FFF2-40B4-BE49-F238E27FC236}">
                <a16:creationId xmlns:a16="http://schemas.microsoft.com/office/drawing/2014/main" id="{EC567D51-0447-42F9-B9B7-AE67A9B51D92}"/>
              </a:ext>
            </a:extLst>
          </p:cNvPr>
          <p:cNvPicPr>
            <a:picLocks noChangeAspect="1"/>
          </p:cNvPicPr>
          <p:nvPr/>
        </p:nvPicPr>
        <p:blipFill rotWithShape="1">
          <a:blip r:embed="rId8">
            <a:extLst>
              <a:ext uri="{28A0092B-C50C-407E-A947-70E740481C1C}">
                <a14:useLocalDpi xmlns:a14="http://schemas.microsoft.com/office/drawing/2010/main" val="0"/>
              </a:ext>
            </a:extLst>
          </a:blip>
          <a:srcRect l="32555" r="13144"/>
          <a:stretch/>
        </p:blipFill>
        <p:spPr>
          <a:xfrm>
            <a:off x="7456168" y="1488734"/>
            <a:ext cx="2111724" cy="2187527"/>
          </a:xfrm>
          <a:prstGeom prst="rect">
            <a:avLst/>
          </a:prstGeom>
        </p:spPr>
      </p:pic>
      <p:sp>
        <p:nvSpPr>
          <p:cNvPr id="3" name="Date Placeholder 2">
            <a:extLst>
              <a:ext uri="{FF2B5EF4-FFF2-40B4-BE49-F238E27FC236}">
                <a16:creationId xmlns:a16="http://schemas.microsoft.com/office/drawing/2014/main" id="{68DEDE50-C3F9-48FD-9B65-4804BCF778DF}"/>
              </a:ext>
            </a:extLst>
          </p:cNvPr>
          <p:cNvSpPr>
            <a:spLocks noGrp="1"/>
          </p:cNvSpPr>
          <p:nvPr>
            <p:ph type="dt" sz="half" idx="10"/>
          </p:nvPr>
        </p:nvSpPr>
        <p:spPr>
          <a:xfrm>
            <a:off x="1111577" y="6561459"/>
            <a:ext cx="2329074" cy="365125"/>
          </a:xfrm>
        </p:spPr>
        <p:txBody>
          <a:bodyPr/>
          <a:lstStyle/>
          <a:p>
            <a:r>
              <a:rPr lang="en-US" dirty="0">
                <a:solidFill>
                  <a:schemeClr val="bg1"/>
                </a:solidFill>
              </a:rPr>
              <a:t>12/01/2021</a:t>
            </a:r>
          </a:p>
        </p:txBody>
      </p:sp>
      <p:sp>
        <p:nvSpPr>
          <p:cNvPr id="10" name="Footer Placeholder 9">
            <a:extLst>
              <a:ext uri="{FF2B5EF4-FFF2-40B4-BE49-F238E27FC236}">
                <a16:creationId xmlns:a16="http://schemas.microsoft.com/office/drawing/2014/main" id="{97D29BC1-F9C2-4300-9987-A9F3BA403FC0}"/>
              </a:ext>
            </a:extLst>
          </p:cNvPr>
          <p:cNvSpPr>
            <a:spLocks noGrp="1"/>
          </p:cNvSpPr>
          <p:nvPr>
            <p:ph type="ftr" sz="quarter" idx="11"/>
          </p:nvPr>
        </p:nvSpPr>
        <p:spPr>
          <a:xfrm>
            <a:off x="3791674" y="6561461"/>
            <a:ext cx="4849066" cy="365125"/>
          </a:xfrm>
        </p:spPr>
        <p:txBody>
          <a:bodyPr/>
          <a:lstStyle/>
          <a:p>
            <a:r>
              <a:rPr lang="en-US" dirty="0">
                <a:solidFill>
                  <a:schemeClr val="bg1"/>
                </a:solidFill>
              </a:rPr>
              <a:t>Visual Analytics of Atmosphere Pollutants/Livia Mano/Master Colloquium</a:t>
            </a:r>
          </a:p>
        </p:txBody>
      </p:sp>
      <p:sp>
        <p:nvSpPr>
          <p:cNvPr id="11" name="Slide Number Placeholder 10">
            <a:extLst>
              <a:ext uri="{FF2B5EF4-FFF2-40B4-BE49-F238E27FC236}">
                <a16:creationId xmlns:a16="http://schemas.microsoft.com/office/drawing/2014/main" id="{1168C9F6-A955-42F2-8D0F-8151AD31FCE8}"/>
              </a:ext>
            </a:extLst>
          </p:cNvPr>
          <p:cNvSpPr>
            <a:spLocks noGrp="1"/>
          </p:cNvSpPr>
          <p:nvPr>
            <p:ph type="sldNum" sz="quarter" idx="12"/>
          </p:nvPr>
        </p:nvSpPr>
        <p:spPr>
          <a:xfrm>
            <a:off x="9342787" y="6561460"/>
            <a:ext cx="1706217" cy="365125"/>
          </a:xfrm>
        </p:spPr>
        <p:txBody>
          <a:bodyPr/>
          <a:lstStyle/>
          <a:p>
            <a:fld id="{89939142-B69E-454E-A6BC-54517DCEA5D4}" type="slidenum">
              <a:rPr lang="en-US" sz="1400" smtClean="0">
                <a:solidFill>
                  <a:schemeClr val="bg1"/>
                </a:solidFill>
              </a:rPr>
              <a:t>2</a:t>
            </a:fld>
            <a:endParaRPr lang="en-US" sz="1400" dirty="0">
              <a:solidFill>
                <a:schemeClr val="bg1"/>
              </a:solidFill>
            </a:endParaRPr>
          </a:p>
        </p:txBody>
      </p:sp>
    </p:spTree>
    <p:extLst>
      <p:ext uri="{BB962C8B-B14F-4D97-AF65-F5344CB8AC3E}">
        <p14:creationId xmlns:p14="http://schemas.microsoft.com/office/powerpoint/2010/main" val="12102485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9BB4-94A2-461F-9C36-C822B6B9A050}"/>
              </a:ext>
            </a:extLst>
          </p:cNvPr>
          <p:cNvSpPr>
            <a:spLocks noGrp="1"/>
          </p:cNvSpPr>
          <p:nvPr>
            <p:ph type="title"/>
          </p:nvPr>
        </p:nvSpPr>
        <p:spPr/>
        <p:txBody>
          <a:bodyPr/>
          <a:lstStyle/>
          <a:p>
            <a:r>
              <a:rPr lang="de-DE" dirty="0"/>
              <a:t>Findings</a:t>
            </a:r>
            <a:endParaRPr lang="en-US" dirty="0"/>
          </a:p>
        </p:txBody>
      </p:sp>
      <p:pic>
        <p:nvPicPr>
          <p:cNvPr id="5" name="Content Placeholder 4" descr="Timeline&#10;&#10;Description automatically generated">
            <a:extLst>
              <a:ext uri="{FF2B5EF4-FFF2-40B4-BE49-F238E27FC236}">
                <a16:creationId xmlns:a16="http://schemas.microsoft.com/office/drawing/2014/main" id="{98BC9591-93E4-4E88-9123-2F5C70A96F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65655" y="2165102"/>
            <a:ext cx="7660689" cy="4351338"/>
          </a:xfrm>
        </p:spPr>
      </p:pic>
      <p:sp>
        <p:nvSpPr>
          <p:cNvPr id="6" name="Date Placeholder 5">
            <a:extLst>
              <a:ext uri="{FF2B5EF4-FFF2-40B4-BE49-F238E27FC236}">
                <a16:creationId xmlns:a16="http://schemas.microsoft.com/office/drawing/2014/main" id="{F896E620-45A3-4F35-8AF5-02040063DC0C}"/>
              </a:ext>
            </a:extLst>
          </p:cNvPr>
          <p:cNvSpPr>
            <a:spLocks noGrp="1"/>
          </p:cNvSpPr>
          <p:nvPr>
            <p:ph type="dt" sz="half" idx="10"/>
          </p:nvPr>
        </p:nvSpPr>
        <p:spPr>
          <a:xfrm>
            <a:off x="1142996" y="6600898"/>
            <a:ext cx="2329074" cy="365125"/>
          </a:xfrm>
        </p:spPr>
        <p:txBody>
          <a:bodyPr/>
          <a:lstStyle/>
          <a:p>
            <a:r>
              <a:rPr lang="en-US" dirty="0">
                <a:solidFill>
                  <a:schemeClr val="bg1"/>
                </a:solidFill>
              </a:rPr>
              <a:t>12/01/2021</a:t>
            </a:r>
          </a:p>
        </p:txBody>
      </p:sp>
      <p:sp>
        <p:nvSpPr>
          <p:cNvPr id="7" name="Footer Placeholder 6">
            <a:extLst>
              <a:ext uri="{FF2B5EF4-FFF2-40B4-BE49-F238E27FC236}">
                <a16:creationId xmlns:a16="http://schemas.microsoft.com/office/drawing/2014/main" id="{E57DB1EA-B13B-4C56-8F26-AD913F214E90}"/>
              </a:ext>
            </a:extLst>
          </p:cNvPr>
          <p:cNvSpPr>
            <a:spLocks noGrp="1"/>
          </p:cNvSpPr>
          <p:nvPr>
            <p:ph type="ftr" sz="quarter" idx="11"/>
          </p:nvPr>
        </p:nvSpPr>
        <p:spPr>
          <a:xfrm>
            <a:off x="3893270" y="6591476"/>
            <a:ext cx="4773652" cy="365125"/>
          </a:xfrm>
        </p:spPr>
        <p:txBody>
          <a:bodyPr/>
          <a:lstStyle/>
          <a:p>
            <a:r>
              <a:rPr lang="en-US" dirty="0">
                <a:solidFill>
                  <a:schemeClr val="bg1"/>
                </a:solidFill>
              </a:rPr>
              <a:t>Visual Analytics of Atmosphere Pollutants/Livia Mano/Master Colloquium</a:t>
            </a:r>
          </a:p>
        </p:txBody>
      </p:sp>
      <p:sp>
        <p:nvSpPr>
          <p:cNvPr id="8" name="Slide Number Placeholder 7">
            <a:extLst>
              <a:ext uri="{FF2B5EF4-FFF2-40B4-BE49-F238E27FC236}">
                <a16:creationId xmlns:a16="http://schemas.microsoft.com/office/drawing/2014/main" id="{1C3BBEAF-C46F-41E3-ABF5-57CEDB7AA9B3}"/>
              </a:ext>
            </a:extLst>
          </p:cNvPr>
          <p:cNvSpPr>
            <a:spLocks noGrp="1"/>
          </p:cNvSpPr>
          <p:nvPr>
            <p:ph type="sldNum" sz="quarter" idx="12"/>
          </p:nvPr>
        </p:nvSpPr>
        <p:spPr>
          <a:xfrm>
            <a:off x="9329530" y="6563191"/>
            <a:ext cx="1706217" cy="365125"/>
          </a:xfrm>
        </p:spPr>
        <p:txBody>
          <a:bodyPr/>
          <a:lstStyle/>
          <a:p>
            <a:fld id="{89939142-B69E-454E-A6BC-54517DCEA5D4}" type="slidenum">
              <a:rPr lang="en-US" sz="1400" smtClean="0">
                <a:solidFill>
                  <a:schemeClr val="bg1"/>
                </a:solidFill>
              </a:rPr>
              <a:t>20</a:t>
            </a:fld>
            <a:endParaRPr lang="en-US" dirty="0">
              <a:solidFill>
                <a:schemeClr val="bg1"/>
              </a:solidFill>
            </a:endParaRPr>
          </a:p>
        </p:txBody>
      </p:sp>
      <p:sp>
        <p:nvSpPr>
          <p:cNvPr id="9" name="TextBox 8">
            <a:extLst>
              <a:ext uri="{FF2B5EF4-FFF2-40B4-BE49-F238E27FC236}">
                <a16:creationId xmlns:a16="http://schemas.microsoft.com/office/drawing/2014/main" id="{E1CE3739-C8D9-4C48-862A-ECB402DF81E3}"/>
              </a:ext>
            </a:extLst>
          </p:cNvPr>
          <p:cNvSpPr txBox="1"/>
          <p:nvPr/>
        </p:nvSpPr>
        <p:spPr>
          <a:xfrm>
            <a:off x="1391732" y="1795770"/>
            <a:ext cx="9845040" cy="369332"/>
          </a:xfrm>
          <a:prstGeom prst="rect">
            <a:avLst/>
          </a:prstGeom>
          <a:noFill/>
        </p:spPr>
        <p:txBody>
          <a:bodyPr wrap="square" rtlCol="0">
            <a:spAutoFit/>
          </a:bodyPr>
          <a:lstStyle/>
          <a:p>
            <a:pPr algn="ctr"/>
            <a:r>
              <a:rPr lang="de-DE" i="1" dirty="0"/>
              <a:t>Q: Can an air pollution level drop be detected in various cities?</a:t>
            </a:r>
            <a:endParaRPr lang="en-US" i="1" dirty="0"/>
          </a:p>
        </p:txBody>
      </p:sp>
    </p:spTree>
    <p:extLst>
      <p:ext uri="{BB962C8B-B14F-4D97-AF65-F5344CB8AC3E}">
        <p14:creationId xmlns:p14="http://schemas.microsoft.com/office/powerpoint/2010/main" val="34221113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18" name="Rectangle 17">
            <a:extLst>
              <a:ext uri="{FF2B5EF4-FFF2-40B4-BE49-F238E27FC236}">
                <a16:creationId xmlns:a16="http://schemas.microsoft.com/office/drawing/2014/main" id="{F2D4ABB3-C5CF-4B15-8BA3-E3982C4589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31140" y="243840"/>
            <a:ext cx="11724640" cy="6377939"/>
          </a:xfrm>
          <a:prstGeom prst="rect">
            <a:avLst/>
          </a:prstGeom>
          <a:solidFill>
            <a:schemeClr val="tx1"/>
          </a:solidFill>
          <a:ln w="12700">
            <a:noFill/>
          </a:ln>
        </p:spPr>
        <p:style>
          <a:lnRef idx="2">
            <a:schemeClr val="accent1">
              <a:shade val="50000"/>
            </a:schemeClr>
          </a:lnRef>
          <a:fillRef idx="1">
            <a:schemeClr val="accent1"/>
          </a:fillRef>
          <a:effectRef idx="0">
            <a:schemeClr val="accent1"/>
          </a:effectRef>
          <a:fontRef idx="minor">
            <a:schemeClr val="lt1"/>
          </a:fontRef>
        </p:style>
      </p:sp>
      <p:pic>
        <p:nvPicPr>
          <p:cNvPr id="8" name="Picture 7" descr="A city with tall buildings&#10;&#10;Description automatically generated with low confidence">
            <a:extLst>
              <a:ext uri="{FF2B5EF4-FFF2-40B4-BE49-F238E27FC236}">
                <a16:creationId xmlns:a16="http://schemas.microsoft.com/office/drawing/2014/main" id="{31A88A02-E039-4D6F-AC88-F5794FE42047}"/>
              </a:ext>
            </a:extLst>
          </p:cNvPr>
          <p:cNvPicPr>
            <a:picLocks noChangeAspect="1"/>
          </p:cNvPicPr>
          <p:nvPr/>
        </p:nvPicPr>
        <p:blipFill rotWithShape="1">
          <a:blip r:embed="rId3">
            <a:alphaModFix amt="25000"/>
            <a:extLst>
              <a:ext uri="{28A0092B-C50C-407E-A947-70E740481C1C}">
                <a14:useLocalDpi xmlns:a14="http://schemas.microsoft.com/office/drawing/2010/main" val="0"/>
              </a:ext>
            </a:extLst>
          </a:blip>
          <a:srcRect t="18500" r="1" b="1"/>
          <a:stretch/>
        </p:blipFill>
        <p:spPr>
          <a:xfrm>
            <a:off x="231140" y="246888"/>
            <a:ext cx="11732261" cy="6382512"/>
          </a:xfrm>
          <a:prstGeom prst="rect">
            <a:avLst/>
          </a:prstGeom>
        </p:spPr>
      </p:pic>
      <p:sp>
        <p:nvSpPr>
          <p:cNvPr id="2" name="Title 1">
            <a:extLst>
              <a:ext uri="{FF2B5EF4-FFF2-40B4-BE49-F238E27FC236}">
                <a16:creationId xmlns:a16="http://schemas.microsoft.com/office/drawing/2014/main" id="{4CBA3F44-9EAB-4AD6-A1DE-60471961D5FF}"/>
              </a:ext>
            </a:extLst>
          </p:cNvPr>
          <p:cNvSpPr>
            <a:spLocks noGrp="1"/>
          </p:cNvSpPr>
          <p:nvPr>
            <p:ph type="title"/>
          </p:nvPr>
        </p:nvSpPr>
        <p:spPr>
          <a:xfrm>
            <a:off x="1143000" y="609600"/>
            <a:ext cx="9875520" cy="1356360"/>
          </a:xfrm>
        </p:spPr>
        <p:txBody>
          <a:bodyPr>
            <a:normAutofit/>
          </a:bodyPr>
          <a:lstStyle/>
          <a:p>
            <a:r>
              <a:rPr lang="de-DE">
                <a:solidFill>
                  <a:schemeClr val="bg1"/>
                </a:solidFill>
              </a:rPr>
              <a:t>Use Case 2</a:t>
            </a:r>
            <a:endParaRPr lang="en-US">
              <a:solidFill>
                <a:schemeClr val="bg1"/>
              </a:solidFill>
            </a:endParaRPr>
          </a:p>
        </p:txBody>
      </p:sp>
      <p:sp>
        <p:nvSpPr>
          <p:cNvPr id="3" name="Content Placeholder 2">
            <a:extLst>
              <a:ext uri="{FF2B5EF4-FFF2-40B4-BE49-F238E27FC236}">
                <a16:creationId xmlns:a16="http://schemas.microsoft.com/office/drawing/2014/main" id="{C61F84F3-9F36-426F-BF7C-289DE7E580FC}"/>
              </a:ext>
            </a:extLst>
          </p:cNvPr>
          <p:cNvSpPr>
            <a:spLocks noGrp="1"/>
          </p:cNvSpPr>
          <p:nvPr>
            <p:ph idx="1"/>
          </p:nvPr>
        </p:nvSpPr>
        <p:spPr>
          <a:xfrm>
            <a:off x="1143000" y="2057400"/>
            <a:ext cx="9872871" cy="4038600"/>
          </a:xfrm>
        </p:spPr>
        <p:txBody>
          <a:bodyPr>
            <a:normAutofit/>
          </a:bodyPr>
          <a:lstStyle/>
          <a:p>
            <a:r>
              <a:rPr lang="de-DE" dirty="0">
                <a:solidFill>
                  <a:schemeClr val="bg1"/>
                </a:solidFill>
              </a:rPr>
              <a:t>Regional historical data exploration, of one or more selected cities</a:t>
            </a:r>
          </a:p>
          <a:p>
            <a:r>
              <a:rPr lang="de-DE" dirty="0">
                <a:solidFill>
                  <a:schemeClr val="bg1"/>
                </a:solidFill>
              </a:rPr>
              <a:t>Personal or work related motivation</a:t>
            </a:r>
            <a:endParaRPr lang="en-US" dirty="0">
              <a:solidFill>
                <a:schemeClr val="bg1"/>
              </a:solidFill>
            </a:endParaRPr>
          </a:p>
        </p:txBody>
      </p:sp>
      <p:sp>
        <p:nvSpPr>
          <p:cNvPr id="4" name="Date Placeholder 3">
            <a:extLst>
              <a:ext uri="{FF2B5EF4-FFF2-40B4-BE49-F238E27FC236}">
                <a16:creationId xmlns:a16="http://schemas.microsoft.com/office/drawing/2014/main" id="{459EB0CB-6288-4494-A309-EA3F444B1962}"/>
              </a:ext>
            </a:extLst>
          </p:cNvPr>
          <p:cNvSpPr>
            <a:spLocks noGrp="1"/>
          </p:cNvSpPr>
          <p:nvPr>
            <p:ph type="dt" sz="half" idx="10"/>
          </p:nvPr>
        </p:nvSpPr>
        <p:spPr>
          <a:xfrm>
            <a:off x="1142996" y="6589588"/>
            <a:ext cx="2329074" cy="365125"/>
          </a:xfrm>
        </p:spPr>
        <p:txBody>
          <a:bodyPr>
            <a:normAutofit/>
          </a:bodyPr>
          <a:lstStyle/>
          <a:p>
            <a:pPr>
              <a:spcAft>
                <a:spcPts val="600"/>
              </a:spcAft>
            </a:pPr>
            <a:r>
              <a:rPr lang="en-US" dirty="0">
                <a:solidFill>
                  <a:srgbClr val="FFFFFF"/>
                </a:solidFill>
              </a:rPr>
              <a:t>12/01/2021</a:t>
            </a:r>
          </a:p>
        </p:txBody>
      </p:sp>
      <p:sp>
        <p:nvSpPr>
          <p:cNvPr id="5" name="Footer Placeholder 4">
            <a:extLst>
              <a:ext uri="{FF2B5EF4-FFF2-40B4-BE49-F238E27FC236}">
                <a16:creationId xmlns:a16="http://schemas.microsoft.com/office/drawing/2014/main" id="{0C4D99B2-6878-4E30-A399-DCF309A6CB7A}"/>
              </a:ext>
            </a:extLst>
          </p:cNvPr>
          <p:cNvSpPr>
            <a:spLocks noGrp="1"/>
          </p:cNvSpPr>
          <p:nvPr>
            <p:ph type="ftr" sz="quarter" idx="11"/>
          </p:nvPr>
        </p:nvSpPr>
        <p:spPr>
          <a:xfrm>
            <a:off x="3949148" y="6595034"/>
            <a:ext cx="4717774" cy="365125"/>
          </a:xfrm>
        </p:spPr>
        <p:txBody>
          <a:bodyPr>
            <a:normAutofit/>
          </a:bodyPr>
          <a:lstStyle/>
          <a:p>
            <a:pPr>
              <a:spcAft>
                <a:spcPts val="600"/>
              </a:spcAft>
            </a:pPr>
            <a:r>
              <a:rPr lang="en-US" sz="1100" dirty="0">
                <a:solidFill>
                  <a:srgbClr val="FFFFFF"/>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24D9EC16-8580-4F87-B3DD-A8336514E309}"/>
              </a:ext>
            </a:extLst>
          </p:cNvPr>
          <p:cNvSpPr>
            <a:spLocks noGrp="1"/>
          </p:cNvSpPr>
          <p:nvPr>
            <p:ph type="sldNum" sz="quarter" idx="12"/>
          </p:nvPr>
        </p:nvSpPr>
        <p:spPr>
          <a:xfrm>
            <a:off x="9329530" y="6550401"/>
            <a:ext cx="1706217" cy="365125"/>
          </a:xfrm>
        </p:spPr>
        <p:txBody>
          <a:bodyPr>
            <a:normAutofit/>
          </a:bodyPr>
          <a:lstStyle/>
          <a:p>
            <a:pPr>
              <a:spcAft>
                <a:spcPts val="600"/>
              </a:spcAft>
            </a:pPr>
            <a:fld id="{89939142-B69E-454E-A6BC-54517DCEA5D4}" type="slidenum">
              <a:rPr lang="en-US" sz="1400">
                <a:solidFill>
                  <a:srgbClr val="FFFFFF"/>
                </a:solidFill>
              </a:rPr>
              <a:pPr>
                <a:spcAft>
                  <a:spcPts val="600"/>
                </a:spcAft>
              </a:pPr>
              <a:t>21</a:t>
            </a:fld>
            <a:endParaRPr lang="en-US" dirty="0">
              <a:solidFill>
                <a:srgbClr val="FFFFFF"/>
              </a:solidFill>
            </a:endParaRPr>
          </a:p>
        </p:txBody>
      </p:sp>
    </p:spTree>
    <p:extLst>
      <p:ext uri="{BB962C8B-B14F-4D97-AF65-F5344CB8AC3E}">
        <p14:creationId xmlns:p14="http://schemas.microsoft.com/office/powerpoint/2010/main" val="383648424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BF5E70-2A36-4711-9D28-AA83102435F7}"/>
              </a:ext>
            </a:extLst>
          </p:cNvPr>
          <p:cNvSpPr>
            <a:spLocks noGrp="1"/>
          </p:cNvSpPr>
          <p:nvPr>
            <p:ph type="title"/>
          </p:nvPr>
        </p:nvSpPr>
        <p:spPr/>
        <p:txBody>
          <a:bodyPr/>
          <a:lstStyle/>
          <a:p>
            <a:r>
              <a:rPr lang="de-DE" dirty="0"/>
              <a:t>Interaction flow example</a:t>
            </a:r>
            <a:endParaRPr lang="en-US" dirty="0"/>
          </a:p>
        </p:txBody>
      </p:sp>
      <p:pic>
        <p:nvPicPr>
          <p:cNvPr id="5" name="Content Placeholder 4" descr="Timeline&#10;&#10;Description automatically generated">
            <a:extLst>
              <a:ext uri="{FF2B5EF4-FFF2-40B4-BE49-F238E27FC236}">
                <a16:creationId xmlns:a16="http://schemas.microsoft.com/office/drawing/2014/main" id="{D02C298E-17E8-4A42-9010-2A4B8ABA2C9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055144" y="1964019"/>
            <a:ext cx="6081712" cy="2929961"/>
          </a:xfrm>
        </p:spPr>
      </p:pic>
      <p:sp>
        <p:nvSpPr>
          <p:cNvPr id="6" name="Date Placeholder 5">
            <a:extLst>
              <a:ext uri="{FF2B5EF4-FFF2-40B4-BE49-F238E27FC236}">
                <a16:creationId xmlns:a16="http://schemas.microsoft.com/office/drawing/2014/main" id="{2DB314A1-54F1-4D67-A3A8-B31559C4A666}"/>
              </a:ext>
            </a:extLst>
          </p:cNvPr>
          <p:cNvSpPr>
            <a:spLocks noGrp="1"/>
          </p:cNvSpPr>
          <p:nvPr>
            <p:ph type="dt" sz="half" idx="10"/>
          </p:nvPr>
        </p:nvSpPr>
        <p:spPr>
          <a:xfrm>
            <a:off x="1142996" y="6600900"/>
            <a:ext cx="2329074" cy="365125"/>
          </a:xfrm>
        </p:spPr>
        <p:txBody>
          <a:bodyPr/>
          <a:lstStyle/>
          <a:p>
            <a:r>
              <a:rPr lang="en-US" dirty="0">
                <a:solidFill>
                  <a:schemeClr val="bg1"/>
                </a:solidFill>
              </a:rPr>
              <a:t>12/01/2021</a:t>
            </a:r>
          </a:p>
        </p:txBody>
      </p:sp>
      <p:sp>
        <p:nvSpPr>
          <p:cNvPr id="7" name="Footer Placeholder 6">
            <a:extLst>
              <a:ext uri="{FF2B5EF4-FFF2-40B4-BE49-F238E27FC236}">
                <a16:creationId xmlns:a16="http://schemas.microsoft.com/office/drawing/2014/main" id="{AC9F1EA8-30FC-4F83-922D-2A39A70F055E}"/>
              </a:ext>
            </a:extLst>
          </p:cNvPr>
          <p:cNvSpPr>
            <a:spLocks noGrp="1"/>
          </p:cNvSpPr>
          <p:nvPr>
            <p:ph type="ftr" sz="quarter" idx="11"/>
          </p:nvPr>
        </p:nvSpPr>
        <p:spPr>
          <a:xfrm>
            <a:off x="3883843" y="6582051"/>
            <a:ext cx="4783079" cy="365125"/>
          </a:xfrm>
        </p:spPr>
        <p:txBody>
          <a:bodyPr/>
          <a:lstStyle/>
          <a:p>
            <a:r>
              <a:rPr lang="en-US" dirty="0">
                <a:solidFill>
                  <a:schemeClr val="bg1"/>
                </a:solidFill>
              </a:rPr>
              <a:t>Visual Analytics of Atmosphere Pollutants/Livia Mano/Master Colloquium</a:t>
            </a:r>
          </a:p>
        </p:txBody>
      </p:sp>
      <p:sp>
        <p:nvSpPr>
          <p:cNvPr id="8" name="Slide Number Placeholder 7">
            <a:extLst>
              <a:ext uri="{FF2B5EF4-FFF2-40B4-BE49-F238E27FC236}">
                <a16:creationId xmlns:a16="http://schemas.microsoft.com/office/drawing/2014/main" id="{9442E712-E39A-449D-9920-FB66A8EE6A96}"/>
              </a:ext>
            </a:extLst>
          </p:cNvPr>
          <p:cNvSpPr>
            <a:spLocks noGrp="1"/>
          </p:cNvSpPr>
          <p:nvPr>
            <p:ph type="sldNum" sz="quarter" idx="12"/>
          </p:nvPr>
        </p:nvSpPr>
        <p:spPr>
          <a:xfrm>
            <a:off x="9329530" y="6534917"/>
            <a:ext cx="1706217" cy="365125"/>
          </a:xfrm>
        </p:spPr>
        <p:txBody>
          <a:bodyPr/>
          <a:lstStyle/>
          <a:p>
            <a:fld id="{89939142-B69E-454E-A6BC-54517DCEA5D4}" type="slidenum">
              <a:rPr lang="en-US" sz="1400" smtClean="0">
                <a:solidFill>
                  <a:schemeClr val="bg1"/>
                </a:solidFill>
              </a:rPr>
              <a:t>22</a:t>
            </a:fld>
            <a:endParaRPr lang="en-US" dirty="0">
              <a:solidFill>
                <a:schemeClr val="bg1"/>
              </a:solidFill>
            </a:endParaRPr>
          </a:p>
        </p:txBody>
      </p:sp>
    </p:spTree>
    <p:extLst>
      <p:ext uri="{BB962C8B-B14F-4D97-AF65-F5344CB8AC3E}">
        <p14:creationId xmlns:p14="http://schemas.microsoft.com/office/powerpoint/2010/main" val="177751368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9BB4-94A2-461F-9C36-C822B6B9A050}"/>
              </a:ext>
            </a:extLst>
          </p:cNvPr>
          <p:cNvSpPr>
            <a:spLocks noGrp="1"/>
          </p:cNvSpPr>
          <p:nvPr>
            <p:ph type="title"/>
          </p:nvPr>
        </p:nvSpPr>
        <p:spPr/>
        <p:txBody>
          <a:bodyPr/>
          <a:lstStyle/>
          <a:p>
            <a:r>
              <a:rPr lang="de-DE" dirty="0"/>
              <a:t>Findings</a:t>
            </a:r>
            <a:endParaRPr lang="en-US" dirty="0"/>
          </a:p>
        </p:txBody>
      </p:sp>
      <p:pic>
        <p:nvPicPr>
          <p:cNvPr id="5" name="Content Placeholder 4" descr="Timeline&#10;&#10;Description automatically generated">
            <a:extLst>
              <a:ext uri="{FF2B5EF4-FFF2-40B4-BE49-F238E27FC236}">
                <a16:creationId xmlns:a16="http://schemas.microsoft.com/office/drawing/2014/main" id="{98BC9591-93E4-4E88-9123-2F5C70A96F50}"/>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250415" y="2107760"/>
            <a:ext cx="7660689" cy="4351338"/>
          </a:xfrm>
        </p:spPr>
      </p:pic>
      <p:sp>
        <p:nvSpPr>
          <p:cNvPr id="6" name="Date Placeholder 5">
            <a:extLst>
              <a:ext uri="{FF2B5EF4-FFF2-40B4-BE49-F238E27FC236}">
                <a16:creationId xmlns:a16="http://schemas.microsoft.com/office/drawing/2014/main" id="{F896E620-45A3-4F35-8AF5-02040063DC0C}"/>
              </a:ext>
            </a:extLst>
          </p:cNvPr>
          <p:cNvSpPr>
            <a:spLocks noGrp="1"/>
          </p:cNvSpPr>
          <p:nvPr>
            <p:ph type="dt" sz="half" idx="10"/>
          </p:nvPr>
        </p:nvSpPr>
        <p:spPr>
          <a:xfrm>
            <a:off x="1142996" y="6600898"/>
            <a:ext cx="2329074" cy="365125"/>
          </a:xfrm>
        </p:spPr>
        <p:txBody>
          <a:bodyPr/>
          <a:lstStyle/>
          <a:p>
            <a:r>
              <a:rPr lang="en-US" dirty="0">
                <a:solidFill>
                  <a:schemeClr val="bg1"/>
                </a:solidFill>
              </a:rPr>
              <a:t>12/01/2021</a:t>
            </a:r>
          </a:p>
        </p:txBody>
      </p:sp>
      <p:sp>
        <p:nvSpPr>
          <p:cNvPr id="7" name="Footer Placeholder 6">
            <a:extLst>
              <a:ext uri="{FF2B5EF4-FFF2-40B4-BE49-F238E27FC236}">
                <a16:creationId xmlns:a16="http://schemas.microsoft.com/office/drawing/2014/main" id="{E57DB1EA-B13B-4C56-8F26-AD913F214E90}"/>
              </a:ext>
            </a:extLst>
          </p:cNvPr>
          <p:cNvSpPr>
            <a:spLocks noGrp="1"/>
          </p:cNvSpPr>
          <p:nvPr>
            <p:ph type="ftr" sz="quarter" idx="11"/>
          </p:nvPr>
        </p:nvSpPr>
        <p:spPr>
          <a:xfrm>
            <a:off x="3893270" y="6591476"/>
            <a:ext cx="4773652" cy="365125"/>
          </a:xfrm>
        </p:spPr>
        <p:txBody>
          <a:bodyPr/>
          <a:lstStyle/>
          <a:p>
            <a:r>
              <a:rPr lang="en-US" dirty="0">
                <a:solidFill>
                  <a:schemeClr val="bg1"/>
                </a:solidFill>
              </a:rPr>
              <a:t>Visual Analytics of Atmosphere Pollutants/Livia Mano/Master Colloquium</a:t>
            </a:r>
          </a:p>
        </p:txBody>
      </p:sp>
      <p:sp>
        <p:nvSpPr>
          <p:cNvPr id="8" name="Slide Number Placeholder 7">
            <a:extLst>
              <a:ext uri="{FF2B5EF4-FFF2-40B4-BE49-F238E27FC236}">
                <a16:creationId xmlns:a16="http://schemas.microsoft.com/office/drawing/2014/main" id="{1C3BBEAF-C46F-41E3-ABF5-57CEDB7AA9B3}"/>
              </a:ext>
            </a:extLst>
          </p:cNvPr>
          <p:cNvSpPr>
            <a:spLocks noGrp="1"/>
          </p:cNvSpPr>
          <p:nvPr>
            <p:ph type="sldNum" sz="quarter" idx="12"/>
          </p:nvPr>
        </p:nvSpPr>
        <p:spPr>
          <a:xfrm>
            <a:off x="9329530" y="6563191"/>
            <a:ext cx="1706217" cy="365125"/>
          </a:xfrm>
        </p:spPr>
        <p:txBody>
          <a:bodyPr/>
          <a:lstStyle/>
          <a:p>
            <a:fld id="{89939142-B69E-454E-A6BC-54517DCEA5D4}" type="slidenum">
              <a:rPr lang="en-US" sz="1400" smtClean="0">
                <a:solidFill>
                  <a:schemeClr val="bg1"/>
                </a:solidFill>
              </a:rPr>
              <a:t>23</a:t>
            </a:fld>
            <a:endParaRPr lang="en-US" dirty="0">
              <a:solidFill>
                <a:schemeClr val="bg1"/>
              </a:solidFill>
            </a:endParaRPr>
          </a:p>
        </p:txBody>
      </p:sp>
      <p:sp>
        <p:nvSpPr>
          <p:cNvPr id="9" name="TextBox 8">
            <a:extLst>
              <a:ext uri="{FF2B5EF4-FFF2-40B4-BE49-F238E27FC236}">
                <a16:creationId xmlns:a16="http://schemas.microsoft.com/office/drawing/2014/main" id="{3DF63204-2775-4054-AEAB-F0EE5F5155C1}"/>
              </a:ext>
            </a:extLst>
          </p:cNvPr>
          <p:cNvSpPr txBox="1"/>
          <p:nvPr/>
        </p:nvSpPr>
        <p:spPr>
          <a:xfrm>
            <a:off x="1357576" y="1764566"/>
            <a:ext cx="9845040" cy="369332"/>
          </a:xfrm>
          <a:prstGeom prst="rect">
            <a:avLst/>
          </a:prstGeom>
          <a:noFill/>
        </p:spPr>
        <p:txBody>
          <a:bodyPr wrap="square" rtlCol="0">
            <a:spAutoFit/>
          </a:bodyPr>
          <a:lstStyle/>
          <a:p>
            <a:pPr algn="ctr"/>
            <a:r>
              <a:rPr lang="de-DE" i="1" dirty="0"/>
              <a:t>Q: What is the least polluted city around an area?</a:t>
            </a:r>
            <a:endParaRPr lang="en-US" i="1" dirty="0"/>
          </a:p>
        </p:txBody>
      </p:sp>
    </p:spTree>
    <p:extLst>
      <p:ext uri="{BB962C8B-B14F-4D97-AF65-F5344CB8AC3E}">
        <p14:creationId xmlns:p14="http://schemas.microsoft.com/office/powerpoint/2010/main" val="2909196346"/>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9BB4-94A2-461F-9C36-C822B6B9A050}"/>
              </a:ext>
            </a:extLst>
          </p:cNvPr>
          <p:cNvSpPr>
            <a:spLocks noGrp="1"/>
          </p:cNvSpPr>
          <p:nvPr>
            <p:ph type="title"/>
          </p:nvPr>
        </p:nvSpPr>
        <p:spPr/>
        <p:txBody>
          <a:bodyPr/>
          <a:lstStyle/>
          <a:p>
            <a:r>
              <a:rPr lang="de-DE" dirty="0"/>
              <a:t>Questions and Findings</a:t>
            </a:r>
            <a:endParaRPr lang="en-US" dirty="0"/>
          </a:p>
        </p:txBody>
      </p:sp>
      <p:sp>
        <p:nvSpPr>
          <p:cNvPr id="6" name="Date Placeholder 5">
            <a:extLst>
              <a:ext uri="{FF2B5EF4-FFF2-40B4-BE49-F238E27FC236}">
                <a16:creationId xmlns:a16="http://schemas.microsoft.com/office/drawing/2014/main" id="{F896E620-45A3-4F35-8AF5-02040063DC0C}"/>
              </a:ext>
            </a:extLst>
          </p:cNvPr>
          <p:cNvSpPr>
            <a:spLocks noGrp="1"/>
          </p:cNvSpPr>
          <p:nvPr>
            <p:ph type="dt" sz="half" idx="10"/>
          </p:nvPr>
        </p:nvSpPr>
        <p:spPr>
          <a:xfrm>
            <a:off x="1142996" y="6600898"/>
            <a:ext cx="2329074" cy="365125"/>
          </a:xfrm>
        </p:spPr>
        <p:txBody>
          <a:bodyPr/>
          <a:lstStyle/>
          <a:p>
            <a:r>
              <a:rPr lang="en-US" dirty="0">
                <a:solidFill>
                  <a:schemeClr val="bg1"/>
                </a:solidFill>
              </a:rPr>
              <a:t>12/01/2021</a:t>
            </a:r>
          </a:p>
        </p:txBody>
      </p:sp>
      <p:sp>
        <p:nvSpPr>
          <p:cNvPr id="7" name="Footer Placeholder 6">
            <a:extLst>
              <a:ext uri="{FF2B5EF4-FFF2-40B4-BE49-F238E27FC236}">
                <a16:creationId xmlns:a16="http://schemas.microsoft.com/office/drawing/2014/main" id="{E57DB1EA-B13B-4C56-8F26-AD913F214E90}"/>
              </a:ext>
            </a:extLst>
          </p:cNvPr>
          <p:cNvSpPr>
            <a:spLocks noGrp="1"/>
          </p:cNvSpPr>
          <p:nvPr>
            <p:ph type="ftr" sz="quarter" idx="11"/>
          </p:nvPr>
        </p:nvSpPr>
        <p:spPr>
          <a:xfrm>
            <a:off x="3893270" y="6591476"/>
            <a:ext cx="4773652" cy="365125"/>
          </a:xfrm>
        </p:spPr>
        <p:txBody>
          <a:bodyPr/>
          <a:lstStyle/>
          <a:p>
            <a:r>
              <a:rPr lang="en-US" dirty="0">
                <a:solidFill>
                  <a:schemeClr val="bg1"/>
                </a:solidFill>
              </a:rPr>
              <a:t>Visual Analytics of Atmosphere Pollutants/Livia Mano/Master Colloquium</a:t>
            </a:r>
          </a:p>
        </p:txBody>
      </p:sp>
      <p:sp>
        <p:nvSpPr>
          <p:cNvPr id="8" name="Slide Number Placeholder 7">
            <a:extLst>
              <a:ext uri="{FF2B5EF4-FFF2-40B4-BE49-F238E27FC236}">
                <a16:creationId xmlns:a16="http://schemas.microsoft.com/office/drawing/2014/main" id="{1C3BBEAF-C46F-41E3-ABF5-57CEDB7AA9B3}"/>
              </a:ext>
            </a:extLst>
          </p:cNvPr>
          <p:cNvSpPr>
            <a:spLocks noGrp="1"/>
          </p:cNvSpPr>
          <p:nvPr>
            <p:ph type="sldNum" sz="quarter" idx="12"/>
          </p:nvPr>
        </p:nvSpPr>
        <p:spPr>
          <a:xfrm>
            <a:off x="9329530" y="6563191"/>
            <a:ext cx="1706217" cy="365125"/>
          </a:xfrm>
        </p:spPr>
        <p:txBody>
          <a:bodyPr/>
          <a:lstStyle/>
          <a:p>
            <a:fld id="{89939142-B69E-454E-A6BC-54517DCEA5D4}" type="slidenum">
              <a:rPr lang="en-US" sz="1400" smtClean="0">
                <a:solidFill>
                  <a:schemeClr val="bg1"/>
                </a:solidFill>
              </a:rPr>
              <a:t>24</a:t>
            </a:fld>
            <a:endParaRPr lang="en-US" dirty="0">
              <a:solidFill>
                <a:schemeClr val="bg1"/>
              </a:solidFill>
            </a:endParaRPr>
          </a:p>
        </p:txBody>
      </p:sp>
      <p:pic>
        <p:nvPicPr>
          <p:cNvPr id="10" name="Content Placeholder 9" descr="A computer screen capture&#10;&#10;Description automatically generated with low confidence">
            <a:extLst>
              <a:ext uri="{FF2B5EF4-FFF2-40B4-BE49-F238E27FC236}">
                <a16:creationId xmlns:a16="http://schemas.microsoft.com/office/drawing/2014/main" id="{0E7A2750-113B-4705-9992-70857615835E}"/>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987213" y="2264129"/>
            <a:ext cx="8187094" cy="4038600"/>
          </a:xfrm>
        </p:spPr>
      </p:pic>
      <p:sp>
        <p:nvSpPr>
          <p:cNvPr id="11" name="TextBox 10">
            <a:extLst>
              <a:ext uri="{FF2B5EF4-FFF2-40B4-BE49-F238E27FC236}">
                <a16:creationId xmlns:a16="http://schemas.microsoft.com/office/drawing/2014/main" id="{7B653F50-0779-4250-B465-64622EACD8C0}"/>
              </a:ext>
            </a:extLst>
          </p:cNvPr>
          <p:cNvSpPr txBox="1"/>
          <p:nvPr/>
        </p:nvSpPr>
        <p:spPr>
          <a:xfrm>
            <a:off x="1357576" y="1764566"/>
            <a:ext cx="9845040" cy="369332"/>
          </a:xfrm>
          <a:prstGeom prst="rect">
            <a:avLst/>
          </a:prstGeom>
          <a:noFill/>
        </p:spPr>
        <p:txBody>
          <a:bodyPr wrap="square" rtlCol="0">
            <a:spAutoFit/>
          </a:bodyPr>
          <a:lstStyle/>
          <a:p>
            <a:pPr algn="ctr"/>
            <a:r>
              <a:rPr lang="de-DE" i="1" dirty="0"/>
              <a:t>Q: Can patterns be observed for a selected city?</a:t>
            </a:r>
            <a:endParaRPr lang="en-US" i="1" dirty="0"/>
          </a:p>
        </p:txBody>
      </p:sp>
    </p:spTree>
    <p:extLst>
      <p:ext uri="{BB962C8B-B14F-4D97-AF65-F5344CB8AC3E}">
        <p14:creationId xmlns:p14="http://schemas.microsoft.com/office/powerpoint/2010/main" val="13734180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2F9BB4-94A2-461F-9C36-C822B6B9A050}"/>
              </a:ext>
            </a:extLst>
          </p:cNvPr>
          <p:cNvSpPr>
            <a:spLocks noGrp="1"/>
          </p:cNvSpPr>
          <p:nvPr>
            <p:ph type="title"/>
          </p:nvPr>
        </p:nvSpPr>
        <p:spPr/>
        <p:txBody>
          <a:bodyPr/>
          <a:lstStyle/>
          <a:p>
            <a:r>
              <a:rPr lang="de-DE" dirty="0"/>
              <a:t>Questions and Findings</a:t>
            </a:r>
            <a:endParaRPr lang="en-US" dirty="0"/>
          </a:p>
        </p:txBody>
      </p:sp>
      <p:sp>
        <p:nvSpPr>
          <p:cNvPr id="6" name="Date Placeholder 5">
            <a:extLst>
              <a:ext uri="{FF2B5EF4-FFF2-40B4-BE49-F238E27FC236}">
                <a16:creationId xmlns:a16="http://schemas.microsoft.com/office/drawing/2014/main" id="{F896E620-45A3-4F35-8AF5-02040063DC0C}"/>
              </a:ext>
            </a:extLst>
          </p:cNvPr>
          <p:cNvSpPr>
            <a:spLocks noGrp="1"/>
          </p:cNvSpPr>
          <p:nvPr>
            <p:ph type="dt" sz="half" idx="10"/>
          </p:nvPr>
        </p:nvSpPr>
        <p:spPr>
          <a:xfrm>
            <a:off x="1142996" y="6600898"/>
            <a:ext cx="2329074" cy="365125"/>
          </a:xfrm>
        </p:spPr>
        <p:txBody>
          <a:bodyPr/>
          <a:lstStyle/>
          <a:p>
            <a:r>
              <a:rPr lang="en-US" dirty="0">
                <a:solidFill>
                  <a:schemeClr val="bg1"/>
                </a:solidFill>
              </a:rPr>
              <a:t>12/01/2021</a:t>
            </a:r>
          </a:p>
        </p:txBody>
      </p:sp>
      <p:sp>
        <p:nvSpPr>
          <p:cNvPr id="7" name="Footer Placeholder 6">
            <a:extLst>
              <a:ext uri="{FF2B5EF4-FFF2-40B4-BE49-F238E27FC236}">
                <a16:creationId xmlns:a16="http://schemas.microsoft.com/office/drawing/2014/main" id="{E57DB1EA-B13B-4C56-8F26-AD913F214E90}"/>
              </a:ext>
            </a:extLst>
          </p:cNvPr>
          <p:cNvSpPr>
            <a:spLocks noGrp="1"/>
          </p:cNvSpPr>
          <p:nvPr>
            <p:ph type="ftr" sz="quarter" idx="11"/>
          </p:nvPr>
        </p:nvSpPr>
        <p:spPr>
          <a:xfrm>
            <a:off x="3893270" y="6591476"/>
            <a:ext cx="4773652" cy="365125"/>
          </a:xfrm>
        </p:spPr>
        <p:txBody>
          <a:bodyPr/>
          <a:lstStyle/>
          <a:p>
            <a:r>
              <a:rPr lang="en-US" dirty="0">
                <a:solidFill>
                  <a:schemeClr val="bg1"/>
                </a:solidFill>
              </a:rPr>
              <a:t>Visual Analytics of Atmosphere Pollutants/Livia Mano/Master Colloquium</a:t>
            </a:r>
          </a:p>
        </p:txBody>
      </p:sp>
      <p:sp>
        <p:nvSpPr>
          <p:cNvPr id="8" name="Slide Number Placeholder 7">
            <a:extLst>
              <a:ext uri="{FF2B5EF4-FFF2-40B4-BE49-F238E27FC236}">
                <a16:creationId xmlns:a16="http://schemas.microsoft.com/office/drawing/2014/main" id="{1C3BBEAF-C46F-41E3-ABF5-57CEDB7AA9B3}"/>
              </a:ext>
            </a:extLst>
          </p:cNvPr>
          <p:cNvSpPr>
            <a:spLocks noGrp="1"/>
          </p:cNvSpPr>
          <p:nvPr>
            <p:ph type="sldNum" sz="quarter" idx="12"/>
          </p:nvPr>
        </p:nvSpPr>
        <p:spPr>
          <a:xfrm>
            <a:off x="9329530" y="6563191"/>
            <a:ext cx="1706217" cy="365125"/>
          </a:xfrm>
        </p:spPr>
        <p:txBody>
          <a:bodyPr/>
          <a:lstStyle/>
          <a:p>
            <a:fld id="{89939142-B69E-454E-A6BC-54517DCEA5D4}" type="slidenum">
              <a:rPr lang="en-US" sz="1400" smtClean="0">
                <a:solidFill>
                  <a:schemeClr val="bg1"/>
                </a:solidFill>
              </a:rPr>
              <a:t>25</a:t>
            </a:fld>
            <a:endParaRPr lang="en-US" dirty="0">
              <a:solidFill>
                <a:schemeClr val="bg1"/>
              </a:solidFill>
            </a:endParaRPr>
          </a:p>
        </p:txBody>
      </p:sp>
      <p:pic>
        <p:nvPicPr>
          <p:cNvPr id="9" name="Content Placeholder 8" descr="Map&#10;&#10;Description automatically generated">
            <a:extLst>
              <a:ext uri="{FF2B5EF4-FFF2-40B4-BE49-F238E27FC236}">
                <a16:creationId xmlns:a16="http://schemas.microsoft.com/office/drawing/2014/main" id="{6480DD5F-77E9-4258-8059-522090A5AABD}"/>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122329" y="2264129"/>
            <a:ext cx="7947341" cy="4038600"/>
          </a:xfrm>
        </p:spPr>
      </p:pic>
      <p:sp>
        <p:nvSpPr>
          <p:cNvPr id="11" name="TextBox 10">
            <a:extLst>
              <a:ext uri="{FF2B5EF4-FFF2-40B4-BE49-F238E27FC236}">
                <a16:creationId xmlns:a16="http://schemas.microsoft.com/office/drawing/2014/main" id="{E5BBCBB2-C502-4004-98F3-620F2BAEA15D}"/>
              </a:ext>
            </a:extLst>
          </p:cNvPr>
          <p:cNvSpPr txBox="1"/>
          <p:nvPr/>
        </p:nvSpPr>
        <p:spPr>
          <a:xfrm>
            <a:off x="2307533" y="1781294"/>
            <a:ext cx="9845040" cy="369332"/>
          </a:xfrm>
          <a:prstGeom prst="rect">
            <a:avLst/>
          </a:prstGeom>
          <a:noFill/>
        </p:spPr>
        <p:txBody>
          <a:bodyPr wrap="square" rtlCol="0">
            <a:spAutoFit/>
          </a:bodyPr>
          <a:lstStyle/>
          <a:p>
            <a:r>
              <a:rPr lang="de-DE" i="1" dirty="0"/>
              <a:t>Q: Is there a significan decrease in air pollution in areas around points of interests?</a:t>
            </a:r>
            <a:endParaRPr lang="en-US" i="1" dirty="0"/>
          </a:p>
        </p:txBody>
      </p:sp>
    </p:spTree>
    <p:extLst>
      <p:ext uri="{BB962C8B-B14F-4D97-AF65-F5344CB8AC3E}">
        <p14:creationId xmlns:p14="http://schemas.microsoft.com/office/powerpoint/2010/main" val="224341842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AAAC1-8973-4E5F-B8E8-35180C29713B}"/>
              </a:ext>
            </a:extLst>
          </p:cNvPr>
          <p:cNvSpPr>
            <a:spLocks noGrp="1"/>
          </p:cNvSpPr>
          <p:nvPr>
            <p:ph type="title"/>
          </p:nvPr>
        </p:nvSpPr>
        <p:spPr/>
        <p:txBody>
          <a:bodyPr/>
          <a:lstStyle/>
          <a:p>
            <a:r>
              <a:rPr lang="de-DE" dirty="0"/>
              <a:t>Findings</a:t>
            </a:r>
            <a:endParaRPr lang="en-US" dirty="0"/>
          </a:p>
        </p:txBody>
      </p:sp>
      <p:sp>
        <p:nvSpPr>
          <p:cNvPr id="6" name="Date Placeholder 5">
            <a:extLst>
              <a:ext uri="{FF2B5EF4-FFF2-40B4-BE49-F238E27FC236}">
                <a16:creationId xmlns:a16="http://schemas.microsoft.com/office/drawing/2014/main" id="{6338D1FF-EFE2-4EDA-A459-2AA4FA48C5E0}"/>
              </a:ext>
            </a:extLst>
          </p:cNvPr>
          <p:cNvSpPr>
            <a:spLocks noGrp="1"/>
          </p:cNvSpPr>
          <p:nvPr>
            <p:ph type="dt" sz="half" idx="10"/>
          </p:nvPr>
        </p:nvSpPr>
        <p:spPr>
          <a:xfrm>
            <a:off x="1142996" y="6591478"/>
            <a:ext cx="2329074" cy="365125"/>
          </a:xfrm>
        </p:spPr>
        <p:txBody>
          <a:bodyPr/>
          <a:lstStyle/>
          <a:p>
            <a:r>
              <a:rPr lang="en-US" dirty="0">
                <a:solidFill>
                  <a:schemeClr val="bg1"/>
                </a:solidFill>
              </a:rPr>
              <a:t>12/01/2021</a:t>
            </a:r>
          </a:p>
        </p:txBody>
      </p:sp>
      <p:sp>
        <p:nvSpPr>
          <p:cNvPr id="7" name="Footer Placeholder 6">
            <a:extLst>
              <a:ext uri="{FF2B5EF4-FFF2-40B4-BE49-F238E27FC236}">
                <a16:creationId xmlns:a16="http://schemas.microsoft.com/office/drawing/2014/main" id="{41ABC53D-77E8-4A9A-8F89-BC8B33F40D3E}"/>
              </a:ext>
            </a:extLst>
          </p:cNvPr>
          <p:cNvSpPr>
            <a:spLocks noGrp="1"/>
          </p:cNvSpPr>
          <p:nvPr>
            <p:ph type="ftr" sz="quarter" idx="11"/>
          </p:nvPr>
        </p:nvSpPr>
        <p:spPr>
          <a:xfrm>
            <a:off x="3912124" y="6600902"/>
            <a:ext cx="4754798" cy="365125"/>
          </a:xfrm>
        </p:spPr>
        <p:txBody>
          <a:bodyPr/>
          <a:lstStyle/>
          <a:p>
            <a:r>
              <a:rPr lang="en-US" dirty="0">
                <a:solidFill>
                  <a:schemeClr val="bg1"/>
                </a:solidFill>
              </a:rPr>
              <a:t>Visual Analytics of Atmosphere Pollutants/Livia Mano/Master Colloquium</a:t>
            </a:r>
          </a:p>
        </p:txBody>
      </p:sp>
      <p:sp>
        <p:nvSpPr>
          <p:cNvPr id="8" name="Slide Number Placeholder 7">
            <a:extLst>
              <a:ext uri="{FF2B5EF4-FFF2-40B4-BE49-F238E27FC236}">
                <a16:creationId xmlns:a16="http://schemas.microsoft.com/office/drawing/2014/main" id="{5B22B6A3-F9FF-41AD-B7D0-A2668139E4F0}"/>
              </a:ext>
            </a:extLst>
          </p:cNvPr>
          <p:cNvSpPr>
            <a:spLocks noGrp="1"/>
          </p:cNvSpPr>
          <p:nvPr>
            <p:ph type="sldNum" sz="quarter" idx="12"/>
          </p:nvPr>
        </p:nvSpPr>
        <p:spPr>
          <a:xfrm>
            <a:off x="9312303" y="6557293"/>
            <a:ext cx="1706217" cy="365125"/>
          </a:xfrm>
        </p:spPr>
        <p:txBody>
          <a:bodyPr/>
          <a:lstStyle/>
          <a:p>
            <a:fld id="{89939142-B69E-454E-A6BC-54517DCEA5D4}" type="slidenum">
              <a:rPr lang="en-US" sz="1400" smtClean="0">
                <a:solidFill>
                  <a:schemeClr val="bg1"/>
                </a:solidFill>
              </a:rPr>
              <a:t>26</a:t>
            </a:fld>
            <a:endParaRPr lang="en-US" dirty="0">
              <a:solidFill>
                <a:schemeClr val="bg1"/>
              </a:solidFill>
            </a:endParaRPr>
          </a:p>
        </p:txBody>
      </p:sp>
      <p:pic>
        <p:nvPicPr>
          <p:cNvPr id="10" name="Content Placeholder 9" descr="Chart&#10;&#10;Description automatically generated">
            <a:extLst>
              <a:ext uri="{FF2B5EF4-FFF2-40B4-BE49-F238E27FC236}">
                <a16:creationId xmlns:a16="http://schemas.microsoft.com/office/drawing/2014/main" id="{CCFE8B69-5666-4FCC-8DDD-5E364E17E28A}"/>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682121" y="2830717"/>
            <a:ext cx="5068007" cy="2896004"/>
          </a:xfrm>
        </p:spPr>
      </p:pic>
      <p:pic>
        <p:nvPicPr>
          <p:cNvPr id="13" name="Picture 12" descr="Graphical user interface, application&#10;&#10;Description automatically generated">
            <a:extLst>
              <a:ext uri="{FF2B5EF4-FFF2-40B4-BE49-F238E27FC236}">
                <a16:creationId xmlns:a16="http://schemas.microsoft.com/office/drawing/2014/main" id="{5589DDF3-7DB3-41CB-96DB-3F4017B1E6C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48114" y="2256849"/>
            <a:ext cx="4570406" cy="4160035"/>
          </a:xfrm>
          <a:prstGeom prst="rect">
            <a:avLst/>
          </a:prstGeom>
        </p:spPr>
      </p:pic>
      <p:sp>
        <p:nvSpPr>
          <p:cNvPr id="14" name="TextBox 13">
            <a:extLst>
              <a:ext uri="{FF2B5EF4-FFF2-40B4-BE49-F238E27FC236}">
                <a16:creationId xmlns:a16="http://schemas.microsoft.com/office/drawing/2014/main" id="{F447D743-640E-4126-A358-E52CEB0F3B44}"/>
              </a:ext>
            </a:extLst>
          </p:cNvPr>
          <p:cNvSpPr txBox="1"/>
          <p:nvPr/>
        </p:nvSpPr>
        <p:spPr>
          <a:xfrm>
            <a:off x="1367003" y="1737037"/>
            <a:ext cx="9845040" cy="369332"/>
          </a:xfrm>
          <a:prstGeom prst="rect">
            <a:avLst/>
          </a:prstGeom>
          <a:noFill/>
        </p:spPr>
        <p:txBody>
          <a:bodyPr wrap="square" rtlCol="0">
            <a:spAutoFit/>
          </a:bodyPr>
          <a:lstStyle/>
          <a:p>
            <a:pPr algn="ctr"/>
            <a:r>
              <a:rPr lang="de-DE" i="1" dirty="0"/>
              <a:t>Q: Are the results of the Anomaly Detection meaningful?</a:t>
            </a:r>
            <a:endParaRPr lang="en-US" i="1" dirty="0"/>
          </a:p>
        </p:txBody>
      </p:sp>
    </p:spTree>
    <p:extLst>
      <p:ext uri="{BB962C8B-B14F-4D97-AF65-F5344CB8AC3E}">
        <p14:creationId xmlns:p14="http://schemas.microsoft.com/office/powerpoint/2010/main" val="336748953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753B-52BC-4309-8D74-5CE99CF67D06}"/>
              </a:ext>
            </a:extLst>
          </p:cNvPr>
          <p:cNvSpPr>
            <a:spLocks noGrp="1"/>
          </p:cNvSpPr>
          <p:nvPr>
            <p:ph type="title"/>
          </p:nvPr>
        </p:nvSpPr>
        <p:spPr/>
        <p:txBody>
          <a:bodyPr/>
          <a:lstStyle/>
          <a:p>
            <a:r>
              <a:rPr lang="de-DE" dirty="0"/>
              <a:t>Future Work</a:t>
            </a:r>
            <a:endParaRPr lang="en-US" dirty="0"/>
          </a:p>
        </p:txBody>
      </p:sp>
      <p:sp>
        <p:nvSpPr>
          <p:cNvPr id="3" name="Content Placeholder 2">
            <a:extLst>
              <a:ext uri="{FF2B5EF4-FFF2-40B4-BE49-F238E27FC236}">
                <a16:creationId xmlns:a16="http://schemas.microsoft.com/office/drawing/2014/main" id="{F2E200C2-D6EF-4071-BE9C-7C96F273D95F}"/>
              </a:ext>
            </a:extLst>
          </p:cNvPr>
          <p:cNvSpPr>
            <a:spLocks noGrp="1"/>
          </p:cNvSpPr>
          <p:nvPr>
            <p:ph idx="1"/>
          </p:nvPr>
        </p:nvSpPr>
        <p:spPr/>
        <p:txBody>
          <a:bodyPr/>
          <a:lstStyle/>
          <a:p>
            <a:pPr marL="45720" indent="0">
              <a:buNone/>
            </a:pPr>
            <a:endParaRPr lang="de-DE" dirty="0">
              <a:solidFill>
                <a:schemeClr val="tx1"/>
              </a:solidFill>
            </a:endParaRPr>
          </a:p>
          <a:p>
            <a:r>
              <a:rPr lang="de-DE" dirty="0">
                <a:solidFill>
                  <a:schemeClr val="tx1"/>
                </a:solidFill>
              </a:rPr>
              <a:t>Expert evaluation</a:t>
            </a:r>
          </a:p>
          <a:p>
            <a:r>
              <a:rPr lang="de-DE" dirty="0">
                <a:solidFill>
                  <a:schemeClr val="tx1"/>
                </a:solidFill>
              </a:rPr>
              <a:t>Integrate other data sources (MODIS, ground stations)</a:t>
            </a:r>
          </a:p>
          <a:p>
            <a:r>
              <a:rPr lang="de-DE" dirty="0">
                <a:solidFill>
                  <a:schemeClr val="tx1"/>
                </a:solidFill>
              </a:rPr>
              <a:t>Integrate more air products (PM10, CO, Ozone)</a:t>
            </a:r>
          </a:p>
          <a:p>
            <a:r>
              <a:rPr lang="de-DE" dirty="0">
                <a:solidFill>
                  <a:schemeClr val="tx1"/>
                </a:solidFill>
              </a:rPr>
              <a:t>Automatic pattern detection</a:t>
            </a:r>
          </a:p>
          <a:p>
            <a:pPr marL="45720" indent="0">
              <a:buNone/>
            </a:pPr>
            <a:endParaRPr lang="de-DE" dirty="0">
              <a:solidFill>
                <a:schemeClr val="tx1"/>
              </a:solidFill>
            </a:endParaRPr>
          </a:p>
          <a:p>
            <a:pPr marL="0" indent="0">
              <a:buNone/>
            </a:pPr>
            <a:endParaRPr lang="de-DE" dirty="0"/>
          </a:p>
          <a:p>
            <a:endParaRPr lang="en-US" dirty="0"/>
          </a:p>
        </p:txBody>
      </p:sp>
      <p:sp>
        <p:nvSpPr>
          <p:cNvPr id="4" name="Date Placeholder 3">
            <a:extLst>
              <a:ext uri="{FF2B5EF4-FFF2-40B4-BE49-F238E27FC236}">
                <a16:creationId xmlns:a16="http://schemas.microsoft.com/office/drawing/2014/main" id="{CBB98000-A97C-4311-A5A1-D8FEFD9A5FE3}"/>
              </a:ext>
            </a:extLst>
          </p:cNvPr>
          <p:cNvSpPr>
            <a:spLocks noGrp="1"/>
          </p:cNvSpPr>
          <p:nvPr>
            <p:ph type="dt" sz="half" idx="10"/>
          </p:nvPr>
        </p:nvSpPr>
        <p:spPr>
          <a:xfrm>
            <a:off x="1142996" y="6591474"/>
            <a:ext cx="2329074" cy="365125"/>
          </a:xfrm>
        </p:spPr>
        <p:txBody>
          <a:bodyPr/>
          <a:lstStyle/>
          <a:p>
            <a:r>
              <a:rPr lang="en-US" dirty="0">
                <a:solidFill>
                  <a:schemeClr val="bg1"/>
                </a:solidFill>
              </a:rPr>
              <a:t>12/01/2021</a:t>
            </a:r>
          </a:p>
        </p:txBody>
      </p:sp>
      <p:sp>
        <p:nvSpPr>
          <p:cNvPr id="5" name="Footer Placeholder 4">
            <a:extLst>
              <a:ext uri="{FF2B5EF4-FFF2-40B4-BE49-F238E27FC236}">
                <a16:creationId xmlns:a16="http://schemas.microsoft.com/office/drawing/2014/main" id="{D542B00A-74F1-4FEC-993F-0015EDF60B59}"/>
              </a:ext>
            </a:extLst>
          </p:cNvPr>
          <p:cNvSpPr>
            <a:spLocks noGrp="1"/>
          </p:cNvSpPr>
          <p:nvPr>
            <p:ph type="ftr" sz="quarter" idx="11"/>
          </p:nvPr>
        </p:nvSpPr>
        <p:spPr>
          <a:xfrm>
            <a:off x="3874416" y="6582051"/>
            <a:ext cx="4792506" cy="365125"/>
          </a:xfrm>
        </p:spPr>
        <p:txBody>
          <a:bodyPr/>
          <a:lstStyle/>
          <a:p>
            <a:r>
              <a:rPr lang="en-US" dirty="0">
                <a:solidFill>
                  <a:schemeClr val="bg1"/>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B31E9948-4DF2-4996-AC92-329F3534C289}"/>
              </a:ext>
            </a:extLst>
          </p:cNvPr>
          <p:cNvSpPr>
            <a:spLocks noGrp="1"/>
          </p:cNvSpPr>
          <p:nvPr>
            <p:ph type="sldNum" sz="quarter" idx="12"/>
          </p:nvPr>
        </p:nvSpPr>
        <p:spPr>
          <a:xfrm>
            <a:off x="9329530" y="6544344"/>
            <a:ext cx="1706217" cy="365125"/>
          </a:xfrm>
        </p:spPr>
        <p:txBody>
          <a:bodyPr/>
          <a:lstStyle/>
          <a:p>
            <a:fld id="{89939142-B69E-454E-A6BC-54517DCEA5D4}" type="slidenum">
              <a:rPr lang="en-US" sz="1400" smtClean="0">
                <a:solidFill>
                  <a:schemeClr val="bg1"/>
                </a:solidFill>
              </a:rPr>
              <a:t>27</a:t>
            </a:fld>
            <a:endParaRPr lang="en-US" dirty="0">
              <a:solidFill>
                <a:schemeClr val="bg1"/>
              </a:solidFill>
            </a:endParaRPr>
          </a:p>
        </p:txBody>
      </p:sp>
    </p:spTree>
    <p:extLst>
      <p:ext uri="{BB962C8B-B14F-4D97-AF65-F5344CB8AC3E}">
        <p14:creationId xmlns:p14="http://schemas.microsoft.com/office/powerpoint/2010/main" val="18217216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F70B-2095-4FFA-BF9D-D65050D1A2FB}"/>
              </a:ext>
            </a:extLst>
          </p:cNvPr>
          <p:cNvSpPr>
            <a:spLocks noGrp="1"/>
          </p:cNvSpPr>
          <p:nvPr>
            <p:ph type="title"/>
          </p:nvPr>
        </p:nvSpPr>
        <p:spPr>
          <a:xfrm>
            <a:off x="653145" y="609599"/>
            <a:ext cx="3364378" cy="5606143"/>
          </a:xfrm>
        </p:spPr>
        <p:txBody>
          <a:bodyPr>
            <a:normAutofit/>
          </a:bodyPr>
          <a:lstStyle/>
          <a:p>
            <a:r>
              <a:rPr lang="de-DE" dirty="0"/>
              <a:t>Summary</a:t>
            </a:r>
            <a:endParaRPr lang="en-US" dirty="0"/>
          </a:p>
        </p:txBody>
      </p:sp>
      <p:sp>
        <p:nvSpPr>
          <p:cNvPr id="4" name="Date Placeholder 3">
            <a:extLst>
              <a:ext uri="{FF2B5EF4-FFF2-40B4-BE49-F238E27FC236}">
                <a16:creationId xmlns:a16="http://schemas.microsoft.com/office/drawing/2014/main" id="{6A6E7E8B-79F2-430F-BC6F-5175D7F4D3F0}"/>
              </a:ext>
            </a:extLst>
          </p:cNvPr>
          <p:cNvSpPr>
            <a:spLocks noGrp="1"/>
          </p:cNvSpPr>
          <p:nvPr>
            <p:ph type="dt" sz="half" idx="10"/>
          </p:nvPr>
        </p:nvSpPr>
        <p:spPr>
          <a:xfrm>
            <a:off x="1142996" y="6604827"/>
            <a:ext cx="2329074" cy="365125"/>
          </a:xfrm>
        </p:spPr>
        <p:txBody>
          <a:bodyPr>
            <a:normAutofit/>
          </a:bodyPr>
          <a:lstStyle/>
          <a:p>
            <a:pPr>
              <a:spcAft>
                <a:spcPts val="600"/>
              </a:spcAft>
            </a:pPr>
            <a:r>
              <a:rPr lang="en-US" dirty="0">
                <a:solidFill>
                  <a:schemeClr val="bg1"/>
                </a:solidFill>
              </a:rPr>
              <a:t>12/01/2021</a:t>
            </a:r>
          </a:p>
        </p:txBody>
      </p:sp>
      <p:sp>
        <p:nvSpPr>
          <p:cNvPr id="5" name="Footer Placeholder 4">
            <a:extLst>
              <a:ext uri="{FF2B5EF4-FFF2-40B4-BE49-F238E27FC236}">
                <a16:creationId xmlns:a16="http://schemas.microsoft.com/office/drawing/2014/main" id="{10462E16-65A4-4BC3-B040-1340DF38E5D6}"/>
              </a:ext>
            </a:extLst>
          </p:cNvPr>
          <p:cNvSpPr>
            <a:spLocks noGrp="1"/>
          </p:cNvSpPr>
          <p:nvPr>
            <p:ph type="ftr" sz="quarter" idx="11"/>
          </p:nvPr>
        </p:nvSpPr>
        <p:spPr>
          <a:xfrm>
            <a:off x="3949148" y="6604827"/>
            <a:ext cx="4717774" cy="365125"/>
          </a:xfrm>
        </p:spPr>
        <p:txBody>
          <a:bodyPr>
            <a:normAutofit/>
          </a:bodyPr>
          <a:lstStyle/>
          <a:p>
            <a:pPr>
              <a:spcAft>
                <a:spcPts val="600"/>
              </a:spcAft>
            </a:pPr>
            <a:r>
              <a:rPr lang="en-US" sz="1100" dirty="0">
                <a:solidFill>
                  <a:schemeClr val="bg1"/>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1DDA8B94-16E4-4EC8-B54D-4B98EB6B11EF}"/>
              </a:ext>
            </a:extLst>
          </p:cNvPr>
          <p:cNvSpPr>
            <a:spLocks noGrp="1"/>
          </p:cNvSpPr>
          <p:nvPr>
            <p:ph type="sldNum" sz="quarter" idx="12"/>
          </p:nvPr>
        </p:nvSpPr>
        <p:spPr>
          <a:xfrm>
            <a:off x="9329530" y="6572173"/>
            <a:ext cx="1706217" cy="365125"/>
          </a:xfrm>
        </p:spPr>
        <p:txBody>
          <a:bodyPr>
            <a:normAutofit/>
          </a:bodyPr>
          <a:lstStyle/>
          <a:p>
            <a:pPr>
              <a:spcAft>
                <a:spcPts val="600"/>
              </a:spcAft>
            </a:pPr>
            <a:fld id="{89939142-B69E-454E-A6BC-54517DCEA5D4}" type="slidenum">
              <a:rPr lang="en-US" sz="1400" smtClean="0">
                <a:solidFill>
                  <a:schemeClr val="bg1"/>
                </a:solidFill>
              </a:rPr>
              <a:pPr>
                <a:spcAft>
                  <a:spcPts val="600"/>
                </a:spcAft>
              </a:pPr>
              <a:t>28</a:t>
            </a:fld>
            <a:endParaRPr lang="en-US" sz="1400" dirty="0">
              <a:solidFill>
                <a:schemeClr val="bg1"/>
              </a:solidFill>
            </a:endParaRPr>
          </a:p>
        </p:txBody>
      </p:sp>
      <p:graphicFrame>
        <p:nvGraphicFramePr>
          <p:cNvPr id="8" name="Content Placeholder 2">
            <a:extLst>
              <a:ext uri="{FF2B5EF4-FFF2-40B4-BE49-F238E27FC236}">
                <a16:creationId xmlns:a16="http://schemas.microsoft.com/office/drawing/2014/main" id="{97C2077D-F30B-4D7D-B07C-7EB1219FC823}"/>
              </a:ext>
            </a:extLst>
          </p:cNvPr>
          <p:cNvGraphicFramePr>
            <a:graphicFrameLocks noGrp="1"/>
          </p:cNvGraphicFramePr>
          <p:nvPr>
            <p:ph idx="1"/>
          </p:nvPr>
        </p:nvGraphicFramePr>
        <p:xfrm>
          <a:off x="4545013" y="1199858"/>
          <a:ext cx="6451943" cy="4467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00741830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04D0B4-A24A-4199-8F68-B106268C4A0D}"/>
              </a:ext>
            </a:extLst>
          </p:cNvPr>
          <p:cNvSpPr>
            <a:spLocks noGrp="1"/>
          </p:cNvSpPr>
          <p:nvPr>
            <p:ph type="title"/>
          </p:nvPr>
        </p:nvSpPr>
        <p:spPr>
          <a:xfrm>
            <a:off x="1158240" y="2750820"/>
            <a:ext cx="9875520" cy="1356360"/>
          </a:xfrm>
        </p:spPr>
        <p:txBody>
          <a:bodyPr/>
          <a:lstStyle/>
          <a:p>
            <a:pPr algn="ctr"/>
            <a:r>
              <a:rPr lang="de-DE" dirty="0"/>
              <a:t>Thank you!</a:t>
            </a:r>
            <a:endParaRPr lang="en-US" dirty="0"/>
          </a:p>
        </p:txBody>
      </p:sp>
      <p:sp>
        <p:nvSpPr>
          <p:cNvPr id="4" name="Date Placeholder 3">
            <a:extLst>
              <a:ext uri="{FF2B5EF4-FFF2-40B4-BE49-F238E27FC236}">
                <a16:creationId xmlns:a16="http://schemas.microsoft.com/office/drawing/2014/main" id="{0E7BC8F2-0598-4908-A845-3077FCDD7042}"/>
              </a:ext>
            </a:extLst>
          </p:cNvPr>
          <p:cNvSpPr>
            <a:spLocks noGrp="1"/>
          </p:cNvSpPr>
          <p:nvPr>
            <p:ph type="dt" sz="half" idx="10"/>
          </p:nvPr>
        </p:nvSpPr>
        <p:spPr>
          <a:xfrm>
            <a:off x="1158240" y="6598412"/>
            <a:ext cx="2329074" cy="365125"/>
          </a:xfrm>
        </p:spPr>
        <p:txBody>
          <a:bodyPr/>
          <a:lstStyle/>
          <a:p>
            <a:r>
              <a:rPr lang="en-US" dirty="0">
                <a:solidFill>
                  <a:schemeClr val="bg1"/>
                </a:solidFill>
              </a:rPr>
              <a:t>12/01/2021</a:t>
            </a:r>
          </a:p>
        </p:txBody>
      </p:sp>
      <p:sp>
        <p:nvSpPr>
          <p:cNvPr id="5" name="Footer Placeholder 4">
            <a:extLst>
              <a:ext uri="{FF2B5EF4-FFF2-40B4-BE49-F238E27FC236}">
                <a16:creationId xmlns:a16="http://schemas.microsoft.com/office/drawing/2014/main" id="{B30E60D3-3B5D-4D48-988A-FFEAB689E979}"/>
              </a:ext>
            </a:extLst>
          </p:cNvPr>
          <p:cNvSpPr>
            <a:spLocks noGrp="1"/>
          </p:cNvSpPr>
          <p:nvPr>
            <p:ph type="ftr" sz="quarter" idx="11"/>
          </p:nvPr>
        </p:nvSpPr>
        <p:spPr>
          <a:xfrm>
            <a:off x="3897297" y="6598412"/>
            <a:ext cx="4814013" cy="365125"/>
          </a:xfrm>
        </p:spPr>
        <p:txBody>
          <a:bodyPr/>
          <a:lstStyle/>
          <a:p>
            <a:r>
              <a:rPr lang="en-US" dirty="0">
                <a:solidFill>
                  <a:schemeClr val="bg1"/>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93129D07-2148-4F6D-BBF4-4D16F4D7122D}"/>
              </a:ext>
            </a:extLst>
          </p:cNvPr>
          <p:cNvSpPr>
            <a:spLocks noGrp="1"/>
          </p:cNvSpPr>
          <p:nvPr>
            <p:ph type="sldNum" sz="quarter" idx="12"/>
          </p:nvPr>
        </p:nvSpPr>
        <p:spPr>
          <a:xfrm>
            <a:off x="9327543" y="6563899"/>
            <a:ext cx="1706217" cy="365125"/>
          </a:xfrm>
        </p:spPr>
        <p:txBody>
          <a:bodyPr/>
          <a:lstStyle/>
          <a:p>
            <a:fld id="{89939142-B69E-454E-A6BC-54517DCEA5D4}" type="slidenum">
              <a:rPr lang="en-US" sz="1400" smtClean="0">
                <a:solidFill>
                  <a:schemeClr val="bg1"/>
                </a:solidFill>
              </a:rPr>
              <a:t>29</a:t>
            </a:fld>
            <a:endParaRPr lang="en-US" dirty="0">
              <a:solidFill>
                <a:schemeClr val="bg1"/>
              </a:solidFill>
            </a:endParaRPr>
          </a:p>
        </p:txBody>
      </p:sp>
    </p:spTree>
    <p:extLst>
      <p:ext uri="{BB962C8B-B14F-4D97-AF65-F5344CB8AC3E}">
        <p14:creationId xmlns:p14="http://schemas.microsoft.com/office/powerpoint/2010/main" val="397070165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2D1D0C-B934-4FE0-81B0-57EB501D0A5F}"/>
              </a:ext>
            </a:extLst>
          </p:cNvPr>
          <p:cNvSpPr>
            <a:spLocks noGrp="1"/>
          </p:cNvSpPr>
          <p:nvPr>
            <p:ph type="title"/>
          </p:nvPr>
        </p:nvSpPr>
        <p:spPr/>
        <p:txBody>
          <a:bodyPr/>
          <a:lstStyle/>
          <a:p>
            <a:r>
              <a:rPr lang="de-DE" dirty="0"/>
              <a:t>Motivation</a:t>
            </a:r>
            <a:endParaRPr lang="en-US" dirty="0"/>
          </a:p>
        </p:txBody>
      </p:sp>
      <p:sp>
        <p:nvSpPr>
          <p:cNvPr id="4" name="Date Placeholder 3">
            <a:extLst>
              <a:ext uri="{FF2B5EF4-FFF2-40B4-BE49-F238E27FC236}">
                <a16:creationId xmlns:a16="http://schemas.microsoft.com/office/drawing/2014/main" id="{5D45203D-E3AF-4B62-A2AD-77EB001BFB76}"/>
              </a:ext>
            </a:extLst>
          </p:cNvPr>
          <p:cNvSpPr>
            <a:spLocks noGrp="1"/>
          </p:cNvSpPr>
          <p:nvPr>
            <p:ph type="dt" sz="half" idx="10"/>
          </p:nvPr>
        </p:nvSpPr>
        <p:spPr>
          <a:xfrm>
            <a:off x="1142996" y="6573555"/>
            <a:ext cx="2329074" cy="365125"/>
          </a:xfrm>
        </p:spPr>
        <p:txBody>
          <a:bodyPr/>
          <a:lstStyle/>
          <a:p>
            <a:r>
              <a:rPr lang="en-US" dirty="0">
                <a:solidFill>
                  <a:schemeClr val="bg1"/>
                </a:solidFill>
              </a:rPr>
              <a:t>12/01/2021</a:t>
            </a:r>
          </a:p>
        </p:txBody>
      </p:sp>
      <p:sp>
        <p:nvSpPr>
          <p:cNvPr id="5" name="Footer Placeholder 4">
            <a:extLst>
              <a:ext uri="{FF2B5EF4-FFF2-40B4-BE49-F238E27FC236}">
                <a16:creationId xmlns:a16="http://schemas.microsoft.com/office/drawing/2014/main" id="{137B8669-E4BB-4065-AE25-79C1AAE4CE8B}"/>
              </a:ext>
            </a:extLst>
          </p:cNvPr>
          <p:cNvSpPr>
            <a:spLocks noGrp="1"/>
          </p:cNvSpPr>
          <p:nvPr>
            <p:ph type="ftr" sz="quarter" idx="11"/>
          </p:nvPr>
        </p:nvSpPr>
        <p:spPr>
          <a:xfrm>
            <a:off x="3864990" y="6595482"/>
            <a:ext cx="4764225" cy="365125"/>
          </a:xfrm>
        </p:spPr>
        <p:txBody>
          <a:bodyPr/>
          <a:lstStyle/>
          <a:p>
            <a:r>
              <a:rPr lang="en-US" dirty="0">
                <a:solidFill>
                  <a:schemeClr val="bg1"/>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ED6F6B4C-FDD4-4CFF-9FDD-90FD7B7E7D49}"/>
              </a:ext>
            </a:extLst>
          </p:cNvPr>
          <p:cNvSpPr>
            <a:spLocks noGrp="1"/>
          </p:cNvSpPr>
          <p:nvPr>
            <p:ph type="sldNum" sz="quarter" idx="12"/>
          </p:nvPr>
        </p:nvSpPr>
        <p:spPr>
          <a:xfrm>
            <a:off x="9309654" y="6521156"/>
            <a:ext cx="1706217" cy="365125"/>
          </a:xfrm>
        </p:spPr>
        <p:txBody>
          <a:bodyPr/>
          <a:lstStyle/>
          <a:p>
            <a:fld id="{89939142-B69E-454E-A6BC-54517DCEA5D4}" type="slidenum">
              <a:rPr lang="en-US" sz="1400" smtClean="0">
                <a:solidFill>
                  <a:schemeClr val="bg1"/>
                </a:solidFill>
              </a:rPr>
              <a:t>3</a:t>
            </a:fld>
            <a:endParaRPr lang="en-US" dirty="0">
              <a:solidFill>
                <a:schemeClr val="bg1"/>
              </a:solidFill>
            </a:endParaRPr>
          </a:p>
        </p:txBody>
      </p:sp>
      <p:pic>
        <p:nvPicPr>
          <p:cNvPr id="8" name="Picture 7" descr="Graphical user interface, text, application&#10;&#10;Description automatically generated">
            <a:extLst>
              <a:ext uri="{FF2B5EF4-FFF2-40B4-BE49-F238E27FC236}">
                <a16:creationId xmlns:a16="http://schemas.microsoft.com/office/drawing/2014/main" id="{9CD0E840-305B-4EEE-B891-6D4CA7474B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2996" y="1776082"/>
            <a:ext cx="4655671" cy="2123166"/>
          </a:xfrm>
          <a:prstGeom prst="rect">
            <a:avLst/>
          </a:prstGeom>
        </p:spPr>
      </p:pic>
      <p:pic>
        <p:nvPicPr>
          <p:cNvPr id="12" name="Picture 11" descr="A picture containing diagram&#10;&#10;Description automatically generated">
            <a:extLst>
              <a:ext uri="{FF2B5EF4-FFF2-40B4-BE49-F238E27FC236}">
                <a16:creationId xmlns:a16="http://schemas.microsoft.com/office/drawing/2014/main" id="{BEFEFA28-D55E-48C4-AFBD-32169E8DB07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213499" y="1759952"/>
            <a:ext cx="3802372" cy="2138835"/>
          </a:xfrm>
          <a:prstGeom prst="rect">
            <a:avLst/>
          </a:prstGeom>
        </p:spPr>
      </p:pic>
      <p:sp>
        <p:nvSpPr>
          <p:cNvPr id="19" name="TextBox 18">
            <a:extLst>
              <a:ext uri="{FF2B5EF4-FFF2-40B4-BE49-F238E27FC236}">
                <a16:creationId xmlns:a16="http://schemas.microsoft.com/office/drawing/2014/main" id="{8C539886-EDDA-4DF5-9DAA-22CAEC83E81A}"/>
              </a:ext>
            </a:extLst>
          </p:cNvPr>
          <p:cNvSpPr txBox="1"/>
          <p:nvPr/>
        </p:nvSpPr>
        <p:spPr>
          <a:xfrm>
            <a:off x="1683584" y="3956814"/>
            <a:ext cx="3574493" cy="369332"/>
          </a:xfrm>
          <a:prstGeom prst="rect">
            <a:avLst/>
          </a:prstGeom>
          <a:noFill/>
        </p:spPr>
        <p:txBody>
          <a:bodyPr wrap="square" rtlCol="0">
            <a:spAutoFit/>
          </a:bodyPr>
          <a:lstStyle/>
          <a:p>
            <a:pPr algn="ctr"/>
            <a:r>
              <a:rPr lang="de-DE" dirty="0"/>
              <a:t>Large spatio-temporal datasets</a:t>
            </a:r>
            <a:endParaRPr lang="en-US" dirty="0"/>
          </a:p>
        </p:txBody>
      </p:sp>
      <p:sp>
        <p:nvSpPr>
          <p:cNvPr id="20" name="TextBox 19">
            <a:extLst>
              <a:ext uri="{FF2B5EF4-FFF2-40B4-BE49-F238E27FC236}">
                <a16:creationId xmlns:a16="http://schemas.microsoft.com/office/drawing/2014/main" id="{F997DD27-7E6F-4091-B652-F65900011E2F}"/>
              </a:ext>
            </a:extLst>
          </p:cNvPr>
          <p:cNvSpPr txBox="1"/>
          <p:nvPr/>
        </p:nvSpPr>
        <p:spPr>
          <a:xfrm>
            <a:off x="7432445" y="3956814"/>
            <a:ext cx="3344283" cy="369332"/>
          </a:xfrm>
          <a:prstGeom prst="rect">
            <a:avLst/>
          </a:prstGeom>
          <a:noFill/>
        </p:spPr>
        <p:txBody>
          <a:bodyPr wrap="square" rtlCol="0">
            <a:spAutoFit/>
          </a:bodyPr>
          <a:lstStyle/>
          <a:p>
            <a:pPr algn="ctr"/>
            <a:r>
              <a:rPr lang="de-DE" dirty="0"/>
              <a:t>Visual means for data exploration</a:t>
            </a:r>
            <a:endParaRPr lang="en-US" dirty="0"/>
          </a:p>
        </p:txBody>
      </p:sp>
      <p:sp>
        <p:nvSpPr>
          <p:cNvPr id="21" name="TextBox 20">
            <a:extLst>
              <a:ext uri="{FF2B5EF4-FFF2-40B4-BE49-F238E27FC236}">
                <a16:creationId xmlns:a16="http://schemas.microsoft.com/office/drawing/2014/main" id="{D8792C0B-05F2-4D7F-AFA1-65E660A216DE}"/>
              </a:ext>
            </a:extLst>
          </p:cNvPr>
          <p:cNvSpPr txBox="1"/>
          <p:nvPr/>
        </p:nvSpPr>
        <p:spPr>
          <a:xfrm>
            <a:off x="6032194" y="2367704"/>
            <a:ext cx="653144" cy="923330"/>
          </a:xfrm>
          <a:prstGeom prst="rect">
            <a:avLst/>
          </a:prstGeom>
          <a:noFill/>
        </p:spPr>
        <p:txBody>
          <a:bodyPr wrap="square" rtlCol="0">
            <a:spAutoFit/>
          </a:bodyPr>
          <a:lstStyle/>
          <a:p>
            <a:pPr algn="ctr"/>
            <a:r>
              <a:rPr lang="de-DE" sz="5400" dirty="0"/>
              <a:t>+</a:t>
            </a:r>
            <a:endParaRPr lang="en-US" dirty="0"/>
          </a:p>
        </p:txBody>
      </p:sp>
      <p:sp>
        <p:nvSpPr>
          <p:cNvPr id="22" name="TextBox 21">
            <a:extLst>
              <a:ext uri="{FF2B5EF4-FFF2-40B4-BE49-F238E27FC236}">
                <a16:creationId xmlns:a16="http://schemas.microsoft.com/office/drawing/2014/main" id="{7EA3B690-ACA0-4EDC-9F8F-35D6B056360A}"/>
              </a:ext>
            </a:extLst>
          </p:cNvPr>
          <p:cNvSpPr txBox="1"/>
          <p:nvPr/>
        </p:nvSpPr>
        <p:spPr>
          <a:xfrm>
            <a:off x="4571518" y="5953751"/>
            <a:ext cx="3574494" cy="369332"/>
          </a:xfrm>
          <a:prstGeom prst="rect">
            <a:avLst/>
          </a:prstGeom>
          <a:noFill/>
        </p:spPr>
        <p:txBody>
          <a:bodyPr wrap="square" rtlCol="0">
            <a:spAutoFit/>
          </a:bodyPr>
          <a:lstStyle/>
          <a:p>
            <a:pPr algn="ctr"/>
            <a:r>
              <a:rPr lang="de-DE" dirty="0"/>
              <a:t>Insights, Findings and correlations</a:t>
            </a:r>
            <a:endParaRPr lang="en-US" dirty="0"/>
          </a:p>
        </p:txBody>
      </p:sp>
      <p:pic>
        <p:nvPicPr>
          <p:cNvPr id="32" name="Graphic 31" descr="Research with solid fill">
            <a:extLst>
              <a:ext uri="{FF2B5EF4-FFF2-40B4-BE49-F238E27FC236}">
                <a16:creationId xmlns:a16="http://schemas.microsoft.com/office/drawing/2014/main" id="{84956259-A35A-415F-95DD-A5CECAC7D69F}"/>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0094298" y="2992698"/>
            <a:ext cx="1033672" cy="1033672"/>
          </a:xfrm>
          <a:prstGeom prst="rect">
            <a:avLst/>
          </a:prstGeom>
        </p:spPr>
      </p:pic>
      <p:pic>
        <p:nvPicPr>
          <p:cNvPr id="34" name="Graphic 33" descr="Bar chart with solid fill">
            <a:extLst>
              <a:ext uri="{FF2B5EF4-FFF2-40B4-BE49-F238E27FC236}">
                <a16:creationId xmlns:a16="http://schemas.microsoft.com/office/drawing/2014/main" id="{E7EA3DBB-1043-442D-B44B-118C2DA860C4}"/>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10157521" y="1636338"/>
            <a:ext cx="914400" cy="914400"/>
          </a:xfrm>
          <a:prstGeom prst="rect">
            <a:avLst/>
          </a:prstGeom>
        </p:spPr>
      </p:pic>
      <p:pic>
        <p:nvPicPr>
          <p:cNvPr id="36" name="Graphic 35" descr="Lightbulb and gear outline">
            <a:extLst>
              <a:ext uri="{FF2B5EF4-FFF2-40B4-BE49-F238E27FC236}">
                <a16:creationId xmlns:a16="http://schemas.microsoft.com/office/drawing/2014/main" id="{56B312C9-3C2A-4FF7-AFE1-90E7A49E78D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5297039" y="4235296"/>
            <a:ext cx="1567441" cy="1567441"/>
          </a:xfrm>
          <a:prstGeom prst="rect">
            <a:avLst/>
          </a:prstGeom>
        </p:spPr>
      </p:pic>
    </p:spTree>
    <p:extLst>
      <p:ext uri="{BB962C8B-B14F-4D97-AF65-F5344CB8AC3E}">
        <p14:creationId xmlns:p14="http://schemas.microsoft.com/office/powerpoint/2010/main" val="26667578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578A7F-A232-41C5-BA79-944C9288A8BA}"/>
              </a:ext>
            </a:extLst>
          </p:cNvPr>
          <p:cNvSpPr>
            <a:spLocks noGrp="1"/>
          </p:cNvSpPr>
          <p:nvPr>
            <p:ph type="title"/>
          </p:nvPr>
        </p:nvSpPr>
        <p:spPr/>
        <p:txBody>
          <a:bodyPr/>
          <a:lstStyle/>
          <a:p>
            <a:r>
              <a:rPr lang="de-DE" dirty="0"/>
              <a:t>Bibliography</a:t>
            </a:r>
            <a:endParaRPr lang="en-US" dirty="0"/>
          </a:p>
        </p:txBody>
      </p:sp>
      <p:sp>
        <p:nvSpPr>
          <p:cNvPr id="3" name="Content Placeholder 2">
            <a:extLst>
              <a:ext uri="{FF2B5EF4-FFF2-40B4-BE49-F238E27FC236}">
                <a16:creationId xmlns:a16="http://schemas.microsoft.com/office/drawing/2014/main" id="{75322B34-EDC6-45F7-ADDE-DB6224F8CC2E}"/>
              </a:ext>
            </a:extLst>
          </p:cNvPr>
          <p:cNvSpPr>
            <a:spLocks noGrp="1"/>
          </p:cNvSpPr>
          <p:nvPr>
            <p:ph idx="1"/>
          </p:nvPr>
        </p:nvSpPr>
        <p:spPr/>
        <p:txBody>
          <a:bodyPr/>
          <a:lstStyle/>
          <a:p>
            <a:r>
              <a:rPr lang="de-DE" dirty="0">
                <a:solidFill>
                  <a:schemeClr val="tx1"/>
                </a:solidFill>
              </a:rPr>
              <a:t>[1] </a:t>
            </a:r>
            <a:r>
              <a:rPr lang="en-US" b="0" i="0" dirty="0" err="1">
                <a:solidFill>
                  <a:srgbClr val="222222"/>
                </a:solidFill>
                <a:effectLst/>
              </a:rPr>
              <a:t>Andrienko</a:t>
            </a:r>
            <a:r>
              <a:rPr lang="en-US" b="0" i="0" dirty="0">
                <a:solidFill>
                  <a:srgbClr val="222222"/>
                </a:solidFill>
                <a:effectLst/>
              </a:rPr>
              <a:t>, Natalia, Gennady </a:t>
            </a:r>
            <a:r>
              <a:rPr lang="en-US" b="0" i="0" dirty="0" err="1">
                <a:solidFill>
                  <a:srgbClr val="222222"/>
                </a:solidFill>
                <a:effectLst/>
              </a:rPr>
              <a:t>Andrienko</a:t>
            </a:r>
            <a:r>
              <a:rPr lang="en-US" b="0" i="0" dirty="0">
                <a:solidFill>
                  <a:srgbClr val="222222"/>
                </a:solidFill>
                <a:effectLst/>
              </a:rPr>
              <a:t>, and Peter </a:t>
            </a:r>
            <a:r>
              <a:rPr lang="en-US" b="0" i="0" dirty="0" err="1">
                <a:solidFill>
                  <a:srgbClr val="222222"/>
                </a:solidFill>
                <a:effectLst/>
              </a:rPr>
              <a:t>Gatalsky</a:t>
            </a:r>
            <a:r>
              <a:rPr lang="en-US" b="0" i="0" dirty="0">
                <a:solidFill>
                  <a:srgbClr val="222222"/>
                </a:solidFill>
                <a:effectLst/>
              </a:rPr>
              <a:t>. "Exploratory </a:t>
            </a:r>
            <a:r>
              <a:rPr lang="en-US" b="0" i="0" dirty="0" err="1">
                <a:solidFill>
                  <a:srgbClr val="222222"/>
                </a:solidFill>
                <a:effectLst/>
              </a:rPr>
              <a:t>spatio</a:t>
            </a:r>
            <a:r>
              <a:rPr lang="en-US" b="0" i="0" dirty="0">
                <a:solidFill>
                  <a:srgbClr val="222222"/>
                </a:solidFill>
                <a:effectLst/>
              </a:rPr>
              <a:t>-temporal visualization: an analytical review." </a:t>
            </a:r>
            <a:r>
              <a:rPr lang="en-US" b="0" i="1" dirty="0">
                <a:solidFill>
                  <a:srgbClr val="222222"/>
                </a:solidFill>
                <a:effectLst/>
              </a:rPr>
              <a:t>Journal of Visual Languages &amp; Computing</a:t>
            </a:r>
            <a:r>
              <a:rPr lang="en-US" b="0" i="0" dirty="0">
                <a:solidFill>
                  <a:srgbClr val="222222"/>
                </a:solidFill>
                <a:effectLst/>
              </a:rPr>
              <a:t> 14.6 (2003): 503-541</a:t>
            </a:r>
            <a:r>
              <a:rPr lang="en-US" b="0" i="0" dirty="0">
                <a:solidFill>
                  <a:schemeClr val="tx1"/>
                </a:solidFill>
                <a:effectLst/>
              </a:rPr>
              <a:t>.</a:t>
            </a:r>
          </a:p>
          <a:p>
            <a:r>
              <a:rPr lang="en-US" b="0" i="0" dirty="0">
                <a:solidFill>
                  <a:srgbClr val="222222"/>
                </a:solidFill>
                <a:effectLst/>
              </a:rPr>
              <a:t>[2] Alamo, Teodoro, et al. "Open data resources for fighting covid-19." </a:t>
            </a:r>
            <a:r>
              <a:rPr lang="en-US" b="0" i="1" dirty="0" err="1">
                <a:solidFill>
                  <a:srgbClr val="222222"/>
                </a:solidFill>
                <a:effectLst/>
              </a:rPr>
              <a:t>arXiv</a:t>
            </a:r>
            <a:r>
              <a:rPr lang="en-US" b="0" i="1" dirty="0">
                <a:solidFill>
                  <a:srgbClr val="222222"/>
                </a:solidFill>
                <a:effectLst/>
              </a:rPr>
              <a:t> preprint arXiv:2004.06111</a:t>
            </a:r>
            <a:r>
              <a:rPr lang="en-US" b="0" i="0" dirty="0">
                <a:solidFill>
                  <a:srgbClr val="222222"/>
                </a:solidFill>
                <a:effectLst/>
              </a:rPr>
              <a:t> (2020).</a:t>
            </a:r>
          </a:p>
          <a:p>
            <a:r>
              <a:rPr lang="en-US" dirty="0">
                <a:solidFill>
                  <a:srgbClr val="222222"/>
                </a:solidFill>
              </a:rPr>
              <a:t>[3] </a:t>
            </a:r>
            <a:r>
              <a:rPr lang="en-US" b="0" i="0" dirty="0" err="1">
                <a:solidFill>
                  <a:srgbClr val="222222"/>
                </a:solidFill>
                <a:effectLst/>
              </a:rPr>
              <a:t>Fattorini</a:t>
            </a:r>
            <a:r>
              <a:rPr lang="en-US" b="0" i="0" dirty="0">
                <a:solidFill>
                  <a:srgbClr val="222222"/>
                </a:solidFill>
                <a:effectLst/>
              </a:rPr>
              <a:t>, Daniele, and Francesco Regoli. "Role of the chronic air pollution levels in the Covid-19 outbreak risk in Italy." </a:t>
            </a:r>
            <a:r>
              <a:rPr lang="en-US" b="0" i="1" dirty="0">
                <a:solidFill>
                  <a:srgbClr val="222222"/>
                </a:solidFill>
                <a:effectLst/>
              </a:rPr>
              <a:t>Environmental Pollution</a:t>
            </a:r>
            <a:r>
              <a:rPr lang="en-US" b="0" i="0" dirty="0">
                <a:solidFill>
                  <a:srgbClr val="222222"/>
                </a:solidFill>
                <a:effectLst/>
              </a:rPr>
              <a:t> (2020): 114732.</a:t>
            </a:r>
            <a:endParaRPr lang="en-US" dirty="0">
              <a:solidFill>
                <a:schemeClr val="tx1"/>
              </a:solidFill>
            </a:endParaRPr>
          </a:p>
        </p:txBody>
      </p:sp>
      <p:sp>
        <p:nvSpPr>
          <p:cNvPr id="4" name="Date Placeholder 3">
            <a:extLst>
              <a:ext uri="{FF2B5EF4-FFF2-40B4-BE49-F238E27FC236}">
                <a16:creationId xmlns:a16="http://schemas.microsoft.com/office/drawing/2014/main" id="{3D86E651-765A-493B-8AB1-CEAD435EAA27}"/>
              </a:ext>
            </a:extLst>
          </p:cNvPr>
          <p:cNvSpPr>
            <a:spLocks noGrp="1"/>
          </p:cNvSpPr>
          <p:nvPr>
            <p:ph type="dt" sz="half" idx="10"/>
          </p:nvPr>
        </p:nvSpPr>
        <p:spPr/>
        <p:txBody>
          <a:bodyPr/>
          <a:lstStyle/>
          <a:p>
            <a:r>
              <a:rPr lang="en-US"/>
              <a:t>12/01/2021</a:t>
            </a:r>
          </a:p>
        </p:txBody>
      </p:sp>
      <p:sp>
        <p:nvSpPr>
          <p:cNvPr id="5" name="Footer Placeholder 4">
            <a:extLst>
              <a:ext uri="{FF2B5EF4-FFF2-40B4-BE49-F238E27FC236}">
                <a16:creationId xmlns:a16="http://schemas.microsoft.com/office/drawing/2014/main" id="{ECF2EE29-D590-43A7-AABB-F03574146F94}"/>
              </a:ext>
            </a:extLst>
          </p:cNvPr>
          <p:cNvSpPr>
            <a:spLocks noGrp="1"/>
          </p:cNvSpPr>
          <p:nvPr>
            <p:ph type="ftr" sz="quarter" idx="11"/>
          </p:nvPr>
        </p:nvSpPr>
        <p:spPr/>
        <p:txBody>
          <a:bodyPr/>
          <a:lstStyle/>
          <a:p>
            <a:r>
              <a:rPr lang="en-US"/>
              <a:t>Visual Analytics of Atmosphere Pollutants/Livia Mano/Master Colloquium</a:t>
            </a:r>
          </a:p>
        </p:txBody>
      </p:sp>
      <p:sp>
        <p:nvSpPr>
          <p:cNvPr id="6" name="Slide Number Placeholder 5">
            <a:extLst>
              <a:ext uri="{FF2B5EF4-FFF2-40B4-BE49-F238E27FC236}">
                <a16:creationId xmlns:a16="http://schemas.microsoft.com/office/drawing/2014/main" id="{803FB6F2-ED91-4A45-B627-10DFF6AD4A71}"/>
              </a:ext>
            </a:extLst>
          </p:cNvPr>
          <p:cNvSpPr>
            <a:spLocks noGrp="1"/>
          </p:cNvSpPr>
          <p:nvPr>
            <p:ph type="sldNum" sz="quarter" idx="12"/>
          </p:nvPr>
        </p:nvSpPr>
        <p:spPr/>
        <p:txBody>
          <a:bodyPr/>
          <a:lstStyle/>
          <a:p>
            <a:fld id="{89939142-B69E-454E-A6BC-54517DCEA5D4}" type="slidenum">
              <a:rPr lang="en-US" smtClean="0"/>
              <a:t>30</a:t>
            </a:fld>
            <a:endParaRPr lang="en-US"/>
          </a:p>
        </p:txBody>
      </p:sp>
    </p:spTree>
    <p:extLst>
      <p:ext uri="{BB962C8B-B14F-4D97-AF65-F5344CB8AC3E}">
        <p14:creationId xmlns:p14="http://schemas.microsoft.com/office/powerpoint/2010/main" val="377588287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E0474-7D54-416D-8C46-36B117045C9E}"/>
              </a:ext>
            </a:extLst>
          </p:cNvPr>
          <p:cNvSpPr>
            <a:spLocks noGrp="1"/>
          </p:cNvSpPr>
          <p:nvPr>
            <p:ph type="title"/>
          </p:nvPr>
        </p:nvSpPr>
        <p:spPr>
          <a:xfrm>
            <a:off x="870204" y="606564"/>
            <a:ext cx="10451592" cy="1325563"/>
          </a:xfrm>
        </p:spPr>
        <p:txBody>
          <a:bodyPr anchor="ctr">
            <a:normAutofit/>
          </a:bodyPr>
          <a:lstStyle/>
          <a:p>
            <a:r>
              <a:rPr lang="de-DE" dirty="0"/>
              <a:t>Air Particles</a:t>
            </a:r>
            <a:endParaRPr lang="en-US" dirty="0"/>
          </a:p>
        </p:txBody>
      </p:sp>
      <p:graphicFrame>
        <p:nvGraphicFramePr>
          <p:cNvPr id="21" name="Content Placeholder 2">
            <a:extLst>
              <a:ext uri="{FF2B5EF4-FFF2-40B4-BE49-F238E27FC236}">
                <a16:creationId xmlns:a16="http://schemas.microsoft.com/office/drawing/2014/main" id="{2F5D34E8-ADA8-455B-B51A-4F1FDC95C557}"/>
              </a:ext>
            </a:extLst>
          </p:cNvPr>
          <p:cNvGraphicFramePr>
            <a:graphicFrameLocks noGrp="1"/>
          </p:cNvGraphicFramePr>
          <p:nvPr>
            <p:ph idx="1"/>
          </p:nvPr>
        </p:nvGraphicFramePr>
        <p:xfrm>
          <a:off x="1000874" y="2385390"/>
          <a:ext cx="10190252" cy="3617845"/>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4" name="Slide Number Placeholder 3">
            <a:extLst>
              <a:ext uri="{FF2B5EF4-FFF2-40B4-BE49-F238E27FC236}">
                <a16:creationId xmlns:a16="http://schemas.microsoft.com/office/drawing/2014/main" id="{C21DF8F7-1F3B-48F6-B83E-A97350AE38FA}"/>
              </a:ext>
            </a:extLst>
          </p:cNvPr>
          <p:cNvSpPr>
            <a:spLocks noGrp="1"/>
          </p:cNvSpPr>
          <p:nvPr>
            <p:ph type="sldNum" sz="quarter" idx="12"/>
          </p:nvPr>
        </p:nvSpPr>
        <p:spPr>
          <a:xfrm>
            <a:off x="9342787" y="6449208"/>
            <a:ext cx="1706217" cy="365125"/>
          </a:xfrm>
          <a:prstGeom prst="ellipse">
            <a:avLst/>
          </a:prstGeom>
        </p:spPr>
        <p:txBody>
          <a:bodyPr>
            <a:normAutofit fontScale="92500" lnSpcReduction="10000"/>
          </a:bodyPr>
          <a:lstStyle/>
          <a:p>
            <a:pPr>
              <a:lnSpc>
                <a:spcPct val="90000"/>
              </a:lnSpc>
              <a:spcAft>
                <a:spcPts val="600"/>
              </a:spcAft>
            </a:pPr>
            <a:fld id="{C2991A57-A265-4568-9058-F70473D58B83}" type="slidenum">
              <a:rPr lang="en-US" sz="1400" smtClean="0">
                <a:solidFill>
                  <a:prstClr val="black">
                    <a:tint val="75000"/>
                  </a:prstClr>
                </a:solidFill>
              </a:rPr>
              <a:pPr>
                <a:lnSpc>
                  <a:spcPct val="90000"/>
                </a:lnSpc>
                <a:spcAft>
                  <a:spcPts val="600"/>
                </a:spcAft>
              </a:pPr>
              <a:t>31</a:t>
            </a:fld>
            <a:endParaRPr lang="en-US" sz="1400" dirty="0">
              <a:solidFill>
                <a:prstClr val="black">
                  <a:tint val="75000"/>
                </a:prstClr>
              </a:solidFill>
            </a:endParaRPr>
          </a:p>
        </p:txBody>
      </p:sp>
      <p:sp>
        <p:nvSpPr>
          <p:cNvPr id="3" name="Date Placeholder 2">
            <a:extLst>
              <a:ext uri="{FF2B5EF4-FFF2-40B4-BE49-F238E27FC236}">
                <a16:creationId xmlns:a16="http://schemas.microsoft.com/office/drawing/2014/main" id="{4EE6FE68-0DA4-4ACB-AD78-9A974DF24050}"/>
              </a:ext>
            </a:extLst>
          </p:cNvPr>
          <p:cNvSpPr>
            <a:spLocks noGrp="1"/>
          </p:cNvSpPr>
          <p:nvPr>
            <p:ph type="dt" sz="half" idx="10"/>
          </p:nvPr>
        </p:nvSpPr>
        <p:spPr>
          <a:xfrm>
            <a:off x="1142996" y="6497807"/>
            <a:ext cx="2329074" cy="365125"/>
          </a:xfrm>
        </p:spPr>
        <p:txBody>
          <a:bodyPr/>
          <a:lstStyle/>
          <a:p>
            <a:r>
              <a:rPr lang="en-US" dirty="0"/>
              <a:t>12/01/2021</a:t>
            </a:r>
          </a:p>
        </p:txBody>
      </p:sp>
      <p:sp>
        <p:nvSpPr>
          <p:cNvPr id="5" name="Footer Placeholder 4">
            <a:extLst>
              <a:ext uri="{FF2B5EF4-FFF2-40B4-BE49-F238E27FC236}">
                <a16:creationId xmlns:a16="http://schemas.microsoft.com/office/drawing/2014/main" id="{939B96D4-E085-4606-8BFD-20349F668618}"/>
              </a:ext>
            </a:extLst>
          </p:cNvPr>
          <p:cNvSpPr>
            <a:spLocks noGrp="1"/>
          </p:cNvSpPr>
          <p:nvPr>
            <p:ph type="ftr" sz="quarter" idx="11"/>
          </p:nvPr>
        </p:nvSpPr>
        <p:spPr>
          <a:xfrm>
            <a:off x="3742442" y="6504439"/>
            <a:ext cx="4858493" cy="365125"/>
          </a:xfrm>
        </p:spPr>
        <p:txBody>
          <a:bodyPr/>
          <a:lstStyle/>
          <a:p>
            <a:r>
              <a:rPr lang="en-US" dirty="0"/>
              <a:t>Visual Analytics of Atmosphere Pollutants/Livia Mano/Master Colloquium</a:t>
            </a:r>
          </a:p>
        </p:txBody>
      </p:sp>
    </p:spTree>
    <p:extLst>
      <p:ext uri="{BB962C8B-B14F-4D97-AF65-F5344CB8AC3E}">
        <p14:creationId xmlns:p14="http://schemas.microsoft.com/office/powerpoint/2010/main" val="40313373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DF753B-52BC-4309-8D74-5CE99CF67D06}"/>
              </a:ext>
            </a:extLst>
          </p:cNvPr>
          <p:cNvSpPr>
            <a:spLocks noGrp="1"/>
          </p:cNvSpPr>
          <p:nvPr>
            <p:ph type="title"/>
          </p:nvPr>
        </p:nvSpPr>
        <p:spPr/>
        <p:txBody>
          <a:bodyPr/>
          <a:lstStyle/>
          <a:p>
            <a:r>
              <a:rPr lang="de-DE" dirty="0"/>
              <a:t>Discussion, Challanges, Future Work</a:t>
            </a:r>
            <a:endParaRPr lang="en-US" dirty="0"/>
          </a:p>
        </p:txBody>
      </p:sp>
      <p:sp>
        <p:nvSpPr>
          <p:cNvPr id="3" name="Content Placeholder 2">
            <a:extLst>
              <a:ext uri="{FF2B5EF4-FFF2-40B4-BE49-F238E27FC236}">
                <a16:creationId xmlns:a16="http://schemas.microsoft.com/office/drawing/2014/main" id="{F2E200C2-D6EF-4071-BE9C-7C96F273D95F}"/>
              </a:ext>
            </a:extLst>
          </p:cNvPr>
          <p:cNvSpPr>
            <a:spLocks noGrp="1"/>
          </p:cNvSpPr>
          <p:nvPr>
            <p:ph idx="1"/>
          </p:nvPr>
        </p:nvSpPr>
        <p:spPr/>
        <p:txBody>
          <a:bodyPr/>
          <a:lstStyle/>
          <a:p>
            <a:r>
              <a:rPr lang="de-DE" dirty="0">
                <a:solidFill>
                  <a:schemeClr val="tx1"/>
                </a:solidFill>
              </a:rPr>
              <a:t>Missing data, satellite not recording on certain months for technical reasons</a:t>
            </a:r>
          </a:p>
          <a:p>
            <a:r>
              <a:rPr lang="de-DE" dirty="0">
                <a:solidFill>
                  <a:schemeClr val="tx1"/>
                </a:solidFill>
              </a:rPr>
              <a:t>Domain expert feedback</a:t>
            </a:r>
          </a:p>
          <a:p>
            <a:endParaRPr lang="de-DE" dirty="0">
              <a:solidFill>
                <a:schemeClr val="tx1"/>
              </a:solidFill>
            </a:endParaRPr>
          </a:p>
          <a:p>
            <a:r>
              <a:rPr lang="de-DE" dirty="0">
                <a:solidFill>
                  <a:schemeClr val="tx1"/>
                </a:solidFill>
              </a:rPr>
              <a:t>Automatic pattern detection</a:t>
            </a:r>
          </a:p>
          <a:p>
            <a:r>
              <a:rPr lang="de-DE" dirty="0">
                <a:solidFill>
                  <a:schemeClr val="tx1"/>
                </a:solidFill>
              </a:rPr>
              <a:t>Integrating more air products (CO, Ozone)</a:t>
            </a:r>
          </a:p>
          <a:p>
            <a:r>
              <a:rPr lang="de-DE" dirty="0">
                <a:solidFill>
                  <a:schemeClr val="tx1"/>
                </a:solidFill>
              </a:rPr>
              <a:t>Integrating other data sources (MODIS)</a:t>
            </a:r>
          </a:p>
          <a:p>
            <a:pPr marL="45720" indent="0">
              <a:buNone/>
            </a:pPr>
            <a:endParaRPr lang="de-DE" dirty="0">
              <a:solidFill>
                <a:schemeClr val="tx1"/>
              </a:solidFill>
            </a:endParaRPr>
          </a:p>
          <a:p>
            <a:pPr marL="0" indent="0">
              <a:buNone/>
            </a:pPr>
            <a:endParaRPr lang="de-DE" dirty="0"/>
          </a:p>
          <a:p>
            <a:endParaRPr lang="en-US" dirty="0"/>
          </a:p>
        </p:txBody>
      </p:sp>
      <p:sp>
        <p:nvSpPr>
          <p:cNvPr id="4" name="Date Placeholder 3">
            <a:extLst>
              <a:ext uri="{FF2B5EF4-FFF2-40B4-BE49-F238E27FC236}">
                <a16:creationId xmlns:a16="http://schemas.microsoft.com/office/drawing/2014/main" id="{CBB98000-A97C-4311-A5A1-D8FEFD9A5FE3}"/>
              </a:ext>
            </a:extLst>
          </p:cNvPr>
          <p:cNvSpPr>
            <a:spLocks noGrp="1"/>
          </p:cNvSpPr>
          <p:nvPr>
            <p:ph type="dt" sz="half" idx="10"/>
          </p:nvPr>
        </p:nvSpPr>
        <p:spPr>
          <a:xfrm>
            <a:off x="1142996" y="6591474"/>
            <a:ext cx="2329074" cy="365125"/>
          </a:xfrm>
        </p:spPr>
        <p:txBody>
          <a:bodyPr/>
          <a:lstStyle/>
          <a:p>
            <a:r>
              <a:rPr lang="en-US" dirty="0">
                <a:solidFill>
                  <a:schemeClr val="bg1"/>
                </a:solidFill>
              </a:rPr>
              <a:t>12/01/2021</a:t>
            </a:r>
          </a:p>
        </p:txBody>
      </p:sp>
      <p:sp>
        <p:nvSpPr>
          <p:cNvPr id="5" name="Footer Placeholder 4">
            <a:extLst>
              <a:ext uri="{FF2B5EF4-FFF2-40B4-BE49-F238E27FC236}">
                <a16:creationId xmlns:a16="http://schemas.microsoft.com/office/drawing/2014/main" id="{D542B00A-74F1-4FEC-993F-0015EDF60B59}"/>
              </a:ext>
            </a:extLst>
          </p:cNvPr>
          <p:cNvSpPr>
            <a:spLocks noGrp="1"/>
          </p:cNvSpPr>
          <p:nvPr>
            <p:ph type="ftr" sz="quarter" idx="11"/>
          </p:nvPr>
        </p:nvSpPr>
        <p:spPr>
          <a:xfrm>
            <a:off x="3874416" y="6582051"/>
            <a:ext cx="4792506" cy="365125"/>
          </a:xfrm>
        </p:spPr>
        <p:txBody>
          <a:bodyPr/>
          <a:lstStyle/>
          <a:p>
            <a:r>
              <a:rPr lang="en-US" dirty="0">
                <a:solidFill>
                  <a:schemeClr val="bg1"/>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B31E9948-4DF2-4996-AC92-329F3534C289}"/>
              </a:ext>
            </a:extLst>
          </p:cNvPr>
          <p:cNvSpPr>
            <a:spLocks noGrp="1"/>
          </p:cNvSpPr>
          <p:nvPr>
            <p:ph type="sldNum" sz="quarter" idx="12"/>
          </p:nvPr>
        </p:nvSpPr>
        <p:spPr>
          <a:xfrm>
            <a:off x="9329530" y="6544344"/>
            <a:ext cx="1706217" cy="365125"/>
          </a:xfrm>
        </p:spPr>
        <p:txBody>
          <a:bodyPr/>
          <a:lstStyle/>
          <a:p>
            <a:fld id="{89939142-B69E-454E-A6BC-54517DCEA5D4}" type="slidenum">
              <a:rPr lang="en-US" sz="1400" smtClean="0">
                <a:solidFill>
                  <a:schemeClr val="bg1"/>
                </a:solidFill>
              </a:rPr>
              <a:t>32</a:t>
            </a:fld>
            <a:endParaRPr lang="en-US" dirty="0">
              <a:solidFill>
                <a:schemeClr val="bg1"/>
              </a:solidFill>
            </a:endParaRPr>
          </a:p>
        </p:txBody>
      </p:sp>
    </p:spTree>
    <p:extLst>
      <p:ext uri="{BB962C8B-B14F-4D97-AF65-F5344CB8AC3E}">
        <p14:creationId xmlns:p14="http://schemas.microsoft.com/office/powerpoint/2010/main" val="370023006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3D0C98-BBE7-4A8E-8A42-C211D7687A72}"/>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V</a:t>
            </a:r>
            <a:r>
              <a:rPr lang="en-US" sz="4400" b="0" i="0" u="none" strike="noStrike" baseline="0" dirty="0">
                <a:latin typeface="Calibri Light" panose="020F0302020204030204" pitchFamily="34" charset="0"/>
                <a:cs typeface="Calibri Light" panose="020F0302020204030204" pitchFamily="34" charset="0"/>
              </a:rPr>
              <a:t>isualization </a:t>
            </a:r>
            <a:r>
              <a:rPr lang="en-US" dirty="0">
                <a:latin typeface="Calibri Light" panose="020F0302020204030204" pitchFamily="34" charset="0"/>
                <a:cs typeface="Calibri Light" panose="020F0302020204030204" pitchFamily="34" charset="0"/>
              </a:rPr>
              <a:t>A</a:t>
            </a:r>
            <a:r>
              <a:rPr lang="en-US" sz="4400" b="0" i="0" u="none" strike="noStrike" baseline="0" dirty="0">
                <a:latin typeface="Calibri Light" panose="020F0302020204030204" pitchFamily="34" charset="0"/>
                <a:cs typeface="Calibri Light" panose="020F0302020204030204" pitchFamily="34" charset="0"/>
              </a:rPr>
              <a:t>pplication</a:t>
            </a:r>
            <a:endParaRPr lang="en-US" dirty="0"/>
          </a:p>
        </p:txBody>
      </p:sp>
      <p:pic>
        <p:nvPicPr>
          <p:cNvPr id="5" name="Content Placeholder 4" descr="Map&#10;&#10;Description automatically generated">
            <a:extLst>
              <a:ext uri="{FF2B5EF4-FFF2-40B4-BE49-F238E27FC236}">
                <a16:creationId xmlns:a16="http://schemas.microsoft.com/office/drawing/2014/main" id="{8A418534-8E04-41B1-8198-DE9EA5000BE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2776516" y="1678904"/>
            <a:ext cx="6638967" cy="4351338"/>
          </a:xfrm>
        </p:spPr>
      </p:pic>
      <p:sp>
        <p:nvSpPr>
          <p:cNvPr id="6" name="Date Placeholder 5">
            <a:extLst>
              <a:ext uri="{FF2B5EF4-FFF2-40B4-BE49-F238E27FC236}">
                <a16:creationId xmlns:a16="http://schemas.microsoft.com/office/drawing/2014/main" id="{4C062506-F2FD-48E4-A509-AC0BF6B18BD9}"/>
              </a:ext>
            </a:extLst>
          </p:cNvPr>
          <p:cNvSpPr>
            <a:spLocks noGrp="1"/>
          </p:cNvSpPr>
          <p:nvPr>
            <p:ph type="dt" sz="half" idx="10"/>
          </p:nvPr>
        </p:nvSpPr>
        <p:spPr>
          <a:xfrm>
            <a:off x="1143000" y="6588953"/>
            <a:ext cx="2329074" cy="365125"/>
          </a:xfrm>
        </p:spPr>
        <p:txBody>
          <a:bodyPr/>
          <a:lstStyle/>
          <a:p>
            <a:r>
              <a:rPr lang="en-US" dirty="0">
                <a:solidFill>
                  <a:schemeClr val="bg1"/>
                </a:solidFill>
              </a:rPr>
              <a:t>12/01/2021</a:t>
            </a:r>
          </a:p>
        </p:txBody>
      </p:sp>
      <p:sp>
        <p:nvSpPr>
          <p:cNvPr id="7" name="Footer Placeholder 6">
            <a:extLst>
              <a:ext uri="{FF2B5EF4-FFF2-40B4-BE49-F238E27FC236}">
                <a16:creationId xmlns:a16="http://schemas.microsoft.com/office/drawing/2014/main" id="{4F71434A-18EA-42B2-9FB5-6E9177BB8580}"/>
              </a:ext>
            </a:extLst>
          </p:cNvPr>
          <p:cNvSpPr>
            <a:spLocks noGrp="1"/>
          </p:cNvSpPr>
          <p:nvPr>
            <p:ph type="ftr" sz="quarter" idx="11"/>
          </p:nvPr>
        </p:nvSpPr>
        <p:spPr>
          <a:xfrm>
            <a:off x="3955707" y="6588953"/>
            <a:ext cx="4764225" cy="365125"/>
          </a:xfrm>
        </p:spPr>
        <p:txBody>
          <a:bodyPr/>
          <a:lstStyle/>
          <a:p>
            <a:r>
              <a:rPr lang="en-US" dirty="0">
                <a:solidFill>
                  <a:schemeClr val="bg1"/>
                </a:solidFill>
              </a:rPr>
              <a:t>Visual Analytics of Atmosphere Pollutants/Livia Mano/Master Colloquium</a:t>
            </a:r>
          </a:p>
        </p:txBody>
      </p:sp>
      <p:sp>
        <p:nvSpPr>
          <p:cNvPr id="8" name="Slide Number Placeholder 7">
            <a:extLst>
              <a:ext uri="{FF2B5EF4-FFF2-40B4-BE49-F238E27FC236}">
                <a16:creationId xmlns:a16="http://schemas.microsoft.com/office/drawing/2014/main" id="{536D8F6F-9195-4433-8018-E11BF9BEFB78}"/>
              </a:ext>
            </a:extLst>
          </p:cNvPr>
          <p:cNvSpPr>
            <a:spLocks noGrp="1"/>
          </p:cNvSpPr>
          <p:nvPr>
            <p:ph type="sldNum" sz="quarter" idx="12"/>
          </p:nvPr>
        </p:nvSpPr>
        <p:spPr>
          <a:xfrm>
            <a:off x="9312303" y="6560285"/>
            <a:ext cx="1706217" cy="365125"/>
          </a:xfrm>
        </p:spPr>
        <p:txBody>
          <a:bodyPr/>
          <a:lstStyle/>
          <a:p>
            <a:fld id="{89939142-B69E-454E-A6BC-54517DCEA5D4}" type="slidenum">
              <a:rPr lang="en-US" sz="1400" smtClean="0">
                <a:solidFill>
                  <a:schemeClr val="bg1"/>
                </a:solidFill>
              </a:rPr>
              <a:t>33</a:t>
            </a:fld>
            <a:endParaRPr lang="en-US" dirty="0">
              <a:solidFill>
                <a:schemeClr val="bg1"/>
              </a:solidFill>
            </a:endParaRPr>
          </a:p>
        </p:txBody>
      </p:sp>
    </p:spTree>
    <p:extLst>
      <p:ext uri="{BB962C8B-B14F-4D97-AF65-F5344CB8AC3E}">
        <p14:creationId xmlns:p14="http://schemas.microsoft.com/office/powerpoint/2010/main" val="271661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BBAD-5EF3-4C25-96B2-0ACB2113E018}"/>
              </a:ext>
            </a:extLst>
          </p:cNvPr>
          <p:cNvSpPr>
            <a:spLocks noGrp="1"/>
          </p:cNvSpPr>
          <p:nvPr>
            <p:ph type="title"/>
          </p:nvPr>
        </p:nvSpPr>
        <p:spPr/>
        <p:txBody>
          <a:bodyPr/>
          <a:lstStyle/>
          <a:p>
            <a:r>
              <a:rPr lang="de-DE" dirty="0"/>
              <a:t>Requirements</a:t>
            </a:r>
            <a:endParaRPr lang="en-US" dirty="0"/>
          </a:p>
        </p:txBody>
      </p:sp>
      <p:sp>
        <p:nvSpPr>
          <p:cNvPr id="3" name="Content Placeholder 2">
            <a:extLst>
              <a:ext uri="{FF2B5EF4-FFF2-40B4-BE49-F238E27FC236}">
                <a16:creationId xmlns:a16="http://schemas.microsoft.com/office/drawing/2014/main" id="{6A28F19E-0BC4-480C-8D05-51B85B26EA1E}"/>
              </a:ext>
            </a:extLst>
          </p:cNvPr>
          <p:cNvSpPr>
            <a:spLocks noGrp="1"/>
          </p:cNvSpPr>
          <p:nvPr>
            <p:ph idx="1"/>
          </p:nvPr>
        </p:nvSpPr>
        <p:spPr/>
        <p:txBody>
          <a:bodyPr>
            <a:normAutofit/>
          </a:bodyPr>
          <a:lstStyle/>
          <a:p>
            <a:r>
              <a:rPr lang="de-DE" dirty="0">
                <a:solidFill>
                  <a:schemeClr val="tx1"/>
                </a:solidFill>
              </a:rPr>
              <a:t>Visual Analytics features collected from literature and from expert communication</a:t>
            </a:r>
          </a:p>
          <a:p>
            <a:pPr lvl="1"/>
            <a:r>
              <a:rPr lang="de-DE" sz="2200" dirty="0">
                <a:solidFill>
                  <a:schemeClr val="tx1"/>
                </a:solidFill>
              </a:rPr>
              <a:t>Level of detail</a:t>
            </a:r>
          </a:p>
          <a:p>
            <a:pPr lvl="1"/>
            <a:r>
              <a:rPr lang="de-DE" sz="2200" dirty="0">
                <a:solidFill>
                  <a:schemeClr val="tx1"/>
                </a:solidFill>
              </a:rPr>
              <a:t>Comparison of spaces and time</a:t>
            </a:r>
          </a:p>
          <a:p>
            <a:pPr lvl="1"/>
            <a:r>
              <a:rPr lang="en-US" sz="2200" b="0" i="0" u="none" strike="noStrike" baseline="0" dirty="0">
                <a:solidFill>
                  <a:schemeClr val="tx1"/>
                </a:solidFill>
              </a:rPr>
              <a:t>when </a:t>
            </a:r>
            <a:r>
              <a:rPr lang="en-US" sz="2200" dirty="0">
                <a:solidFill>
                  <a:schemeClr val="tx1"/>
                </a:solidFill>
              </a:rPr>
              <a:t>-&gt; </a:t>
            </a:r>
            <a:r>
              <a:rPr lang="en-US" sz="2200" b="0" i="0" u="none" strike="noStrike" baseline="0" dirty="0">
                <a:solidFill>
                  <a:schemeClr val="tx1"/>
                </a:solidFill>
              </a:rPr>
              <a:t>where + what </a:t>
            </a:r>
            <a:endParaRPr lang="en-US" sz="2200" dirty="0">
              <a:solidFill>
                <a:schemeClr val="tx1"/>
              </a:solidFill>
            </a:endParaRPr>
          </a:p>
          <a:p>
            <a:pPr lvl="1"/>
            <a:r>
              <a:rPr lang="en-US" sz="2200" b="0" i="0" u="none" strike="noStrike" baseline="0" dirty="0">
                <a:solidFill>
                  <a:schemeClr val="tx1"/>
                </a:solidFill>
              </a:rPr>
              <a:t>Where + what </a:t>
            </a:r>
            <a:r>
              <a:rPr lang="en-US" sz="2200" dirty="0">
                <a:solidFill>
                  <a:schemeClr val="tx1"/>
                </a:solidFill>
              </a:rPr>
              <a:t>-&gt;</a:t>
            </a:r>
            <a:r>
              <a:rPr lang="en-US" sz="2200" b="0" i="0" u="none" strike="noStrike" baseline="0" dirty="0">
                <a:solidFill>
                  <a:schemeClr val="tx1"/>
                </a:solidFill>
              </a:rPr>
              <a:t> when</a:t>
            </a:r>
            <a:endParaRPr lang="en-US" sz="2200" dirty="0">
              <a:solidFill>
                <a:schemeClr val="tx1"/>
              </a:solidFill>
            </a:endParaRPr>
          </a:p>
        </p:txBody>
      </p:sp>
      <p:sp>
        <p:nvSpPr>
          <p:cNvPr id="4" name="Date Placeholder 3">
            <a:extLst>
              <a:ext uri="{FF2B5EF4-FFF2-40B4-BE49-F238E27FC236}">
                <a16:creationId xmlns:a16="http://schemas.microsoft.com/office/drawing/2014/main" id="{8E155828-0CA6-4F1B-BFE4-BF555DCED4C6}"/>
              </a:ext>
            </a:extLst>
          </p:cNvPr>
          <p:cNvSpPr>
            <a:spLocks noGrp="1"/>
          </p:cNvSpPr>
          <p:nvPr>
            <p:ph type="dt" sz="half" idx="10"/>
          </p:nvPr>
        </p:nvSpPr>
        <p:spPr>
          <a:xfrm>
            <a:off x="1143000" y="6582982"/>
            <a:ext cx="2329074" cy="365125"/>
          </a:xfrm>
        </p:spPr>
        <p:txBody>
          <a:bodyPr/>
          <a:lstStyle/>
          <a:p>
            <a:r>
              <a:rPr lang="en-US" dirty="0">
                <a:solidFill>
                  <a:schemeClr val="bg1"/>
                </a:solidFill>
              </a:rPr>
              <a:t>12/01/2021</a:t>
            </a:r>
          </a:p>
        </p:txBody>
      </p:sp>
      <p:sp>
        <p:nvSpPr>
          <p:cNvPr id="5" name="Footer Placeholder 4">
            <a:extLst>
              <a:ext uri="{FF2B5EF4-FFF2-40B4-BE49-F238E27FC236}">
                <a16:creationId xmlns:a16="http://schemas.microsoft.com/office/drawing/2014/main" id="{55CD6EE8-B6CC-41FA-874F-F61A1792AB32}"/>
              </a:ext>
            </a:extLst>
          </p:cNvPr>
          <p:cNvSpPr>
            <a:spLocks noGrp="1"/>
          </p:cNvSpPr>
          <p:nvPr>
            <p:ph type="ftr" sz="quarter" idx="11"/>
          </p:nvPr>
        </p:nvSpPr>
        <p:spPr>
          <a:xfrm>
            <a:off x="3846136" y="6588953"/>
            <a:ext cx="4792506" cy="365125"/>
          </a:xfrm>
        </p:spPr>
        <p:txBody>
          <a:bodyPr/>
          <a:lstStyle/>
          <a:p>
            <a:r>
              <a:rPr lang="en-US" dirty="0">
                <a:solidFill>
                  <a:schemeClr val="bg1"/>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3AD6FDEE-95BD-48FF-A709-B2ED3A35B544}"/>
              </a:ext>
            </a:extLst>
          </p:cNvPr>
          <p:cNvSpPr>
            <a:spLocks noGrp="1"/>
          </p:cNvSpPr>
          <p:nvPr>
            <p:ph type="sldNum" sz="quarter" idx="12"/>
          </p:nvPr>
        </p:nvSpPr>
        <p:spPr>
          <a:xfrm>
            <a:off x="9309654" y="6537440"/>
            <a:ext cx="1706217" cy="365125"/>
          </a:xfrm>
        </p:spPr>
        <p:txBody>
          <a:bodyPr/>
          <a:lstStyle/>
          <a:p>
            <a:fld id="{89939142-B69E-454E-A6BC-54517DCEA5D4}" type="slidenum">
              <a:rPr lang="en-US" sz="1400" smtClean="0">
                <a:solidFill>
                  <a:schemeClr val="bg1"/>
                </a:solidFill>
              </a:rPr>
              <a:t>34</a:t>
            </a:fld>
            <a:endParaRPr lang="en-US" sz="1400" dirty="0">
              <a:solidFill>
                <a:schemeClr val="bg1"/>
              </a:solidFill>
            </a:endParaRPr>
          </a:p>
        </p:txBody>
      </p:sp>
    </p:spTree>
    <p:extLst>
      <p:ext uri="{BB962C8B-B14F-4D97-AF65-F5344CB8AC3E}">
        <p14:creationId xmlns:p14="http://schemas.microsoft.com/office/powerpoint/2010/main" val="25852764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83ACAF-E912-4A60-89D8-C67E697DF7D5}"/>
              </a:ext>
            </a:extLst>
          </p:cNvPr>
          <p:cNvSpPr>
            <a:spLocks noGrp="1"/>
          </p:cNvSpPr>
          <p:nvPr>
            <p:ph type="title"/>
          </p:nvPr>
        </p:nvSpPr>
        <p:spPr/>
        <p:txBody>
          <a:bodyPr/>
          <a:lstStyle/>
          <a:p>
            <a:r>
              <a:rPr lang="de-DE" dirty="0"/>
              <a:t>Related Work</a:t>
            </a:r>
            <a:endParaRPr lang="en-US" dirty="0"/>
          </a:p>
        </p:txBody>
      </p:sp>
      <p:pic>
        <p:nvPicPr>
          <p:cNvPr id="8" name="Content Placeholder 7" descr="A picture containing graphical user interface&#10;&#10;Description automatically generated">
            <a:extLst>
              <a:ext uri="{FF2B5EF4-FFF2-40B4-BE49-F238E27FC236}">
                <a16:creationId xmlns:a16="http://schemas.microsoft.com/office/drawing/2014/main" id="{54B9D98B-6748-4C68-A2D8-098103ADC94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3542940" y="1965960"/>
            <a:ext cx="5075639" cy="4038600"/>
          </a:xfrm>
        </p:spPr>
      </p:pic>
      <p:sp>
        <p:nvSpPr>
          <p:cNvPr id="4" name="Date Placeholder 3">
            <a:extLst>
              <a:ext uri="{FF2B5EF4-FFF2-40B4-BE49-F238E27FC236}">
                <a16:creationId xmlns:a16="http://schemas.microsoft.com/office/drawing/2014/main" id="{FB1119C9-D247-45DD-A836-11E545ECDE52}"/>
              </a:ext>
            </a:extLst>
          </p:cNvPr>
          <p:cNvSpPr>
            <a:spLocks noGrp="1"/>
          </p:cNvSpPr>
          <p:nvPr>
            <p:ph type="dt" sz="half" idx="10"/>
          </p:nvPr>
        </p:nvSpPr>
        <p:spPr>
          <a:xfrm>
            <a:off x="1142996" y="6604829"/>
            <a:ext cx="2329074" cy="365125"/>
          </a:xfrm>
        </p:spPr>
        <p:txBody>
          <a:bodyPr/>
          <a:lstStyle/>
          <a:p>
            <a:r>
              <a:rPr lang="en-US" dirty="0">
                <a:solidFill>
                  <a:schemeClr val="bg1"/>
                </a:solidFill>
              </a:rPr>
              <a:t>12/01/2021</a:t>
            </a:r>
          </a:p>
        </p:txBody>
      </p:sp>
      <p:sp>
        <p:nvSpPr>
          <p:cNvPr id="5" name="Footer Placeholder 4">
            <a:extLst>
              <a:ext uri="{FF2B5EF4-FFF2-40B4-BE49-F238E27FC236}">
                <a16:creationId xmlns:a16="http://schemas.microsoft.com/office/drawing/2014/main" id="{619CF770-66A4-4277-B46B-8C74BA2CEBD3}"/>
              </a:ext>
            </a:extLst>
          </p:cNvPr>
          <p:cNvSpPr>
            <a:spLocks noGrp="1"/>
          </p:cNvSpPr>
          <p:nvPr>
            <p:ph type="ftr" sz="quarter" idx="11"/>
          </p:nvPr>
        </p:nvSpPr>
        <p:spPr>
          <a:xfrm>
            <a:off x="3907971" y="6615710"/>
            <a:ext cx="4758951" cy="365125"/>
          </a:xfrm>
        </p:spPr>
        <p:txBody>
          <a:bodyPr/>
          <a:lstStyle/>
          <a:p>
            <a:r>
              <a:rPr lang="en-US" dirty="0">
                <a:solidFill>
                  <a:schemeClr val="bg1"/>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5680FBB1-9F43-4696-A9E6-41F5530133BF}"/>
              </a:ext>
            </a:extLst>
          </p:cNvPr>
          <p:cNvSpPr>
            <a:spLocks noGrp="1"/>
          </p:cNvSpPr>
          <p:nvPr>
            <p:ph type="sldNum" sz="quarter" idx="12"/>
          </p:nvPr>
        </p:nvSpPr>
        <p:spPr>
          <a:xfrm>
            <a:off x="9329530" y="6572173"/>
            <a:ext cx="1706217" cy="365125"/>
          </a:xfrm>
        </p:spPr>
        <p:txBody>
          <a:bodyPr/>
          <a:lstStyle/>
          <a:p>
            <a:fld id="{89939142-B69E-454E-A6BC-54517DCEA5D4}" type="slidenum">
              <a:rPr lang="en-US" sz="1400" smtClean="0">
                <a:solidFill>
                  <a:schemeClr val="bg1"/>
                </a:solidFill>
              </a:rPr>
              <a:t>35</a:t>
            </a:fld>
            <a:endParaRPr lang="en-US" sz="1400" dirty="0">
              <a:solidFill>
                <a:schemeClr val="bg1"/>
              </a:solidFill>
            </a:endParaRPr>
          </a:p>
        </p:txBody>
      </p:sp>
      <p:sp>
        <p:nvSpPr>
          <p:cNvPr id="10" name="TextBox 9">
            <a:extLst>
              <a:ext uri="{FF2B5EF4-FFF2-40B4-BE49-F238E27FC236}">
                <a16:creationId xmlns:a16="http://schemas.microsoft.com/office/drawing/2014/main" id="{F8823086-68D5-4FA6-86AA-ADB2B01F0829}"/>
              </a:ext>
            </a:extLst>
          </p:cNvPr>
          <p:cNvSpPr txBox="1"/>
          <p:nvPr/>
        </p:nvSpPr>
        <p:spPr>
          <a:xfrm>
            <a:off x="2667000" y="6119186"/>
            <a:ext cx="7593732" cy="369332"/>
          </a:xfrm>
          <a:prstGeom prst="rect">
            <a:avLst/>
          </a:prstGeom>
          <a:noFill/>
        </p:spPr>
        <p:txBody>
          <a:bodyPr wrap="square">
            <a:spAutoFit/>
          </a:bodyPr>
          <a:lstStyle/>
          <a:p>
            <a:pPr algn="l"/>
            <a:r>
              <a:rPr lang="en-US" i="0" dirty="0">
                <a:solidFill>
                  <a:srgbClr val="000000"/>
                </a:solidFill>
                <a:effectLst/>
              </a:rPr>
              <a:t>Web-Based </a:t>
            </a:r>
            <a:r>
              <a:rPr lang="en-US" i="0" dirty="0" err="1">
                <a:solidFill>
                  <a:srgbClr val="000000"/>
                </a:solidFill>
                <a:effectLst/>
              </a:rPr>
              <a:t>Geovisual</a:t>
            </a:r>
            <a:r>
              <a:rPr lang="en-US" i="0" dirty="0">
                <a:solidFill>
                  <a:srgbClr val="000000"/>
                </a:solidFill>
                <a:effectLst/>
              </a:rPr>
              <a:t> Analytical System for Climate Studies, </a:t>
            </a:r>
            <a:r>
              <a:rPr lang="en-US" sz="1800" i="0" u="none" strike="noStrike" baseline="0" dirty="0"/>
              <a:t>Sun, Min, et al. [1]</a:t>
            </a:r>
            <a:endParaRPr lang="en-US" i="0" dirty="0">
              <a:solidFill>
                <a:srgbClr val="000000"/>
              </a:solidFill>
              <a:effectLst/>
            </a:endParaRPr>
          </a:p>
        </p:txBody>
      </p:sp>
    </p:spTree>
    <p:extLst>
      <p:ext uri="{BB962C8B-B14F-4D97-AF65-F5344CB8AC3E}">
        <p14:creationId xmlns:p14="http://schemas.microsoft.com/office/powerpoint/2010/main" val="30453209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C8FDE1-96AF-4BB5-B96E-5941B7E85236}"/>
              </a:ext>
            </a:extLst>
          </p:cNvPr>
          <p:cNvSpPr>
            <a:spLocks noGrp="1"/>
          </p:cNvSpPr>
          <p:nvPr>
            <p:ph type="title"/>
          </p:nvPr>
        </p:nvSpPr>
        <p:spPr/>
        <p:txBody>
          <a:bodyPr/>
          <a:lstStyle/>
          <a:p>
            <a:r>
              <a:rPr lang="de-DE" dirty="0"/>
              <a:t>Related Work</a:t>
            </a:r>
            <a:endParaRPr lang="en-US" dirty="0"/>
          </a:p>
        </p:txBody>
      </p:sp>
      <p:pic>
        <p:nvPicPr>
          <p:cNvPr id="8" name="Content Placeholder 7" descr="Map&#10;&#10;Description automatically generated">
            <a:extLst>
              <a:ext uri="{FF2B5EF4-FFF2-40B4-BE49-F238E27FC236}">
                <a16:creationId xmlns:a16="http://schemas.microsoft.com/office/drawing/2014/main" id="{B721FA0A-6604-42F4-815A-A3C7A59F5A51}"/>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56182" y="1795306"/>
            <a:ext cx="3806503" cy="3962401"/>
          </a:xfrm>
        </p:spPr>
      </p:pic>
      <p:sp>
        <p:nvSpPr>
          <p:cNvPr id="4" name="Date Placeholder 3">
            <a:extLst>
              <a:ext uri="{FF2B5EF4-FFF2-40B4-BE49-F238E27FC236}">
                <a16:creationId xmlns:a16="http://schemas.microsoft.com/office/drawing/2014/main" id="{0E213534-C576-4450-AD55-3A6865139300}"/>
              </a:ext>
            </a:extLst>
          </p:cNvPr>
          <p:cNvSpPr>
            <a:spLocks noGrp="1"/>
          </p:cNvSpPr>
          <p:nvPr>
            <p:ph type="dt" sz="half" idx="10"/>
          </p:nvPr>
        </p:nvSpPr>
        <p:spPr>
          <a:xfrm>
            <a:off x="1142996" y="6604832"/>
            <a:ext cx="2329074" cy="365125"/>
          </a:xfrm>
        </p:spPr>
        <p:txBody>
          <a:bodyPr/>
          <a:lstStyle/>
          <a:p>
            <a:r>
              <a:rPr lang="en-US" dirty="0">
                <a:solidFill>
                  <a:schemeClr val="bg1"/>
                </a:solidFill>
              </a:rPr>
              <a:t>12/01/2021</a:t>
            </a:r>
          </a:p>
        </p:txBody>
      </p:sp>
      <p:sp>
        <p:nvSpPr>
          <p:cNvPr id="5" name="Footer Placeholder 4">
            <a:extLst>
              <a:ext uri="{FF2B5EF4-FFF2-40B4-BE49-F238E27FC236}">
                <a16:creationId xmlns:a16="http://schemas.microsoft.com/office/drawing/2014/main" id="{C74D8C1E-0C1B-4921-87B4-D67A5904A2FC}"/>
              </a:ext>
            </a:extLst>
          </p:cNvPr>
          <p:cNvSpPr>
            <a:spLocks noGrp="1"/>
          </p:cNvSpPr>
          <p:nvPr>
            <p:ph type="ftr" sz="quarter" idx="11"/>
          </p:nvPr>
        </p:nvSpPr>
        <p:spPr>
          <a:xfrm>
            <a:off x="3788229" y="6615714"/>
            <a:ext cx="4878693" cy="365125"/>
          </a:xfrm>
        </p:spPr>
        <p:txBody>
          <a:bodyPr/>
          <a:lstStyle/>
          <a:p>
            <a:r>
              <a:rPr lang="en-US" dirty="0">
                <a:solidFill>
                  <a:schemeClr val="bg1"/>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14A2EFAF-BA54-4DF3-8C3A-5A42385A1382}"/>
              </a:ext>
            </a:extLst>
          </p:cNvPr>
          <p:cNvSpPr>
            <a:spLocks noGrp="1"/>
          </p:cNvSpPr>
          <p:nvPr>
            <p:ph type="sldNum" sz="quarter" idx="12"/>
          </p:nvPr>
        </p:nvSpPr>
        <p:spPr>
          <a:xfrm>
            <a:off x="9329530" y="6539516"/>
            <a:ext cx="1706217" cy="365125"/>
          </a:xfrm>
        </p:spPr>
        <p:txBody>
          <a:bodyPr/>
          <a:lstStyle/>
          <a:p>
            <a:fld id="{89939142-B69E-454E-A6BC-54517DCEA5D4}" type="slidenum">
              <a:rPr lang="en-US" sz="1400" smtClean="0">
                <a:solidFill>
                  <a:schemeClr val="bg1"/>
                </a:solidFill>
              </a:rPr>
              <a:t>4</a:t>
            </a:fld>
            <a:endParaRPr lang="en-US" sz="1400" dirty="0">
              <a:solidFill>
                <a:schemeClr val="bg1"/>
              </a:solidFill>
            </a:endParaRPr>
          </a:p>
        </p:txBody>
      </p:sp>
      <p:pic>
        <p:nvPicPr>
          <p:cNvPr id="10" name="Picture 9" descr="Map&#10;&#10;Description automatically generated">
            <a:extLst>
              <a:ext uri="{FF2B5EF4-FFF2-40B4-BE49-F238E27FC236}">
                <a16:creationId xmlns:a16="http://schemas.microsoft.com/office/drawing/2014/main" id="{84C78FDA-9C84-4BFC-A3C6-B8D8B502C39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31818" y="1795306"/>
            <a:ext cx="6467434" cy="3985843"/>
          </a:xfrm>
          <a:prstGeom prst="rect">
            <a:avLst/>
          </a:prstGeom>
        </p:spPr>
      </p:pic>
      <p:sp>
        <p:nvSpPr>
          <p:cNvPr id="11" name="TextBox 10">
            <a:extLst>
              <a:ext uri="{FF2B5EF4-FFF2-40B4-BE49-F238E27FC236}">
                <a16:creationId xmlns:a16="http://schemas.microsoft.com/office/drawing/2014/main" id="{1CBCDA14-2004-4791-B429-A3BA82010423}"/>
              </a:ext>
            </a:extLst>
          </p:cNvPr>
          <p:cNvSpPr txBox="1"/>
          <p:nvPr/>
        </p:nvSpPr>
        <p:spPr>
          <a:xfrm>
            <a:off x="972186" y="5829100"/>
            <a:ext cx="3574493" cy="369332"/>
          </a:xfrm>
          <a:prstGeom prst="rect">
            <a:avLst/>
          </a:prstGeom>
          <a:noFill/>
        </p:spPr>
        <p:txBody>
          <a:bodyPr wrap="square" rtlCol="0">
            <a:spAutoFit/>
          </a:bodyPr>
          <a:lstStyle/>
          <a:p>
            <a:pPr algn="ctr"/>
            <a:r>
              <a:rPr lang="de-DE" dirty="0"/>
              <a:t>WorldView by NASA 1)</a:t>
            </a:r>
            <a:endParaRPr lang="en-US" dirty="0"/>
          </a:p>
        </p:txBody>
      </p:sp>
      <p:sp>
        <p:nvSpPr>
          <p:cNvPr id="12" name="TextBox 11">
            <a:extLst>
              <a:ext uri="{FF2B5EF4-FFF2-40B4-BE49-F238E27FC236}">
                <a16:creationId xmlns:a16="http://schemas.microsoft.com/office/drawing/2014/main" id="{EA5A4296-9367-4ECC-993B-0EF5F281FFD4}"/>
              </a:ext>
            </a:extLst>
          </p:cNvPr>
          <p:cNvSpPr txBox="1"/>
          <p:nvPr/>
        </p:nvSpPr>
        <p:spPr>
          <a:xfrm>
            <a:off x="6578288" y="5834343"/>
            <a:ext cx="3574493" cy="369332"/>
          </a:xfrm>
          <a:prstGeom prst="rect">
            <a:avLst/>
          </a:prstGeom>
          <a:noFill/>
        </p:spPr>
        <p:txBody>
          <a:bodyPr wrap="square" rtlCol="0">
            <a:spAutoFit/>
          </a:bodyPr>
          <a:lstStyle/>
          <a:p>
            <a:pPr algn="ctr"/>
            <a:r>
              <a:rPr lang="de-DE" dirty="0"/>
              <a:t>CAMS by ESA 2)</a:t>
            </a:r>
            <a:endParaRPr lang="en-US" dirty="0"/>
          </a:p>
        </p:txBody>
      </p:sp>
      <p:sp>
        <p:nvSpPr>
          <p:cNvPr id="14" name="TextBox 13">
            <a:extLst>
              <a:ext uri="{FF2B5EF4-FFF2-40B4-BE49-F238E27FC236}">
                <a16:creationId xmlns:a16="http://schemas.microsoft.com/office/drawing/2014/main" id="{A4134BC0-7B97-4632-8FB6-1A72091D4E9A}"/>
              </a:ext>
            </a:extLst>
          </p:cNvPr>
          <p:cNvSpPr txBox="1"/>
          <p:nvPr/>
        </p:nvSpPr>
        <p:spPr>
          <a:xfrm>
            <a:off x="856182" y="6164938"/>
            <a:ext cx="7076510" cy="461665"/>
          </a:xfrm>
          <a:prstGeom prst="rect">
            <a:avLst/>
          </a:prstGeom>
          <a:noFill/>
        </p:spPr>
        <p:txBody>
          <a:bodyPr wrap="square">
            <a:spAutoFit/>
          </a:bodyPr>
          <a:lstStyle/>
          <a:p>
            <a:r>
              <a:rPr lang="en-US" sz="1200" dirty="0"/>
              <a:t>1) https://worldview.earthdata.nasa.gov/</a:t>
            </a:r>
          </a:p>
          <a:p>
            <a:r>
              <a:rPr lang="en-US" sz="1200" dirty="0"/>
              <a:t>2) https://atmosphere.copernicus.eu/https://atmosphere.copernicus.eu/</a:t>
            </a:r>
          </a:p>
        </p:txBody>
      </p:sp>
    </p:spTree>
    <p:extLst>
      <p:ext uri="{BB962C8B-B14F-4D97-AF65-F5344CB8AC3E}">
        <p14:creationId xmlns:p14="http://schemas.microsoft.com/office/powerpoint/2010/main" val="10091502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9BBBAD-5EF3-4C25-96B2-0ACB2113E018}"/>
              </a:ext>
            </a:extLst>
          </p:cNvPr>
          <p:cNvSpPr>
            <a:spLocks noGrp="1"/>
          </p:cNvSpPr>
          <p:nvPr>
            <p:ph type="title"/>
          </p:nvPr>
        </p:nvSpPr>
        <p:spPr/>
        <p:txBody>
          <a:bodyPr/>
          <a:lstStyle/>
          <a:p>
            <a:r>
              <a:rPr lang="de-DE" dirty="0"/>
              <a:t>Challanges/ Requirements</a:t>
            </a:r>
            <a:endParaRPr lang="en-US" dirty="0"/>
          </a:p>
        </p:txBody>
      </p:sp>
      <p:graphicFrame>
        <p:nvGraphicFramePr>
          <p:cNvPr id="8" name="Content Placeholder 2">
            <a:extLst>
              <a:ext uri="{FF2B5EF4-FFF2-40B4-BE49-F238E27FC236}">
                <a16:creationId xmlns:a16="http://schemas.microsoft.com/office/drawing/2014/main" id="{8A40470F-96FD-46F8-896D-1D255821BED6}"/>
              </a:ext>
            </a:extLst>
          </p:cNvPr>
          <p:cNvGraphicFramePr>
            <a:graphicFrameLocks noGrp="1"/>
          </p:cNvGraphicFramePr>
          <p:nvPr>
            <p:ph idx="1"/>
            <p:extLst>
              <p:ext uri="{D42A27DB-BD31-4B8C-83A1-F6EECF244321}">
                <p14:modId xmlns:p14="http://schemas.microsoft.com/office/powerpoint/2010/main" val="3256233227"/>
              </p:ext>
            </p:extLst>
          </p:nvPr>
        </p:nvGraphicFramePr>
        <p:xfrm>
          <a:off x="2657203" y="2460171"/>
          <a:ext cx="6847114" cy="193765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4" name="Date Placeholder 3">
            <a:extLst>
              <a:ext uri="{FF2B5EF4-FFF2-40B4-BE49-F238E27FC236}">
                <a16:creationId xmlns:a16="http://schemas.microsoft.com/office/drawing/2014/main" id="{8E155828-0CA6-4F1B-BFE4-BF555DCED4C6}"/>
              </a:ext>
            </a:extLst>
          </p:cNvPr>
          <p:cNvSpPr>
            <a:spLocks noGrp="1"/>
          </p:cNvSpPr>
          <p:nvPr>
            <p:ph type="dt" sz="half" idx="10"/>
          </p:nvPr>
        </p:nvSpPr>
        <p:spPr>
          <a:xfrm>
            <a:off x="1143000" y="6582982"/>
            <a:ext cx="2329074" cy="365125"/>
          </a:xfrm>
        </p:spPr>
        <p:txBody>
          <a:bodyPr/>
          <a:lstStyle/>
          <a:p>
            <a:r>
              <a:rPr lang="en-US" dirty="0">
                <a:solidFill>
                  <a:schemeClr val="bg1"/>
                </a:solidFill>
              </a:rPr>
              <a:t>12/01/2021</a:t>
            </a:r>
          </a:p>
        </p:txBody>
      </p:sp>
      <p:sp>
        <p:nvSpPr>
          <p:cNvPr id="5" name="Footer Placeholder 4">
            <a:extLst>
              <a:ext uri="{FF2B5EF4-FFF2-40B4-BE49-F238E27FC236}">
                <a16:creationId xmlns:a16="http://schemas.microsoft.com/office/drawing/2014/main" id="{55CD6EE8-B6CC-41FA-874F-F61A1792AB32}"/>
              </a:ext>
            </a:extLst>
          </p:cNvPr>
          <p:cNvSpPr>
            <a:spLocks noGrp="1"/>
          </p:cNvSpPr>
          <p:nvPr>
            <p:ph type="ftr" sz="quarter" idx="11"/>
          </p:nvPr>
        </p:nvSpPr>
        <p:spPr>
          <a:xfrm>
            <a:off x="3846136" y="6588953"/>
            <a:ext cx="4792506" cy="365125"/>
          </a:xfrm>
        </p:spPr>
        <p:txBody>
          <a:bodyPr/>
          <a:lstStyle/>
          <a:p>
            <a:r>
              <a:rPr lang="en-US" dirty="0">
                <a:solidFill>
                  <a:schemeClr val="bg1"/>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3AD6FDEE-95BD-48FF-A709-B2ED3A35B544}"/>
              </a:ext>
            </a:extLst>
          </p:cNvPr>
          <p:cNvSpPr>
            <a:spLocks noGrp="1"/>
          </p:cNvSpPr>
          <p:nvPr>
            <p:ph type="sldNum" sz="quarter" idx="12"/>
          </p:nvPr>
        </p:nvSpPr>
        <p:spPr>
          <a:xfrm>
            <a:off x="9309654" y="6537440"/>
            <a:ext cx="1706217" cy="365125"/>
          </a:xfrm>
        </p:spPr>
        <p:txBody>
          <a:bodyPr/>
          <a:lstStyle/>
          <a:p>
            <a:fld id="{89939142-B69E-454E-A6BC-54517DCEA5D4}" type="slidenum">
              <a:rPr lang="en-US" sz="1400" smtClean="0">
                <a:solidFill>
                  <a:schemeClr val="bg1"/>
                </a:solidFill>
              </a:rPr>
              <a:t>5</a:t>
            </a:fld>
            <a:endParaRPr lang="en-US" sz="1400" dirty="0">
              <a:solidFill>
                <a:schemeClr val="bg1"/>
              </a:solidFill>
            </a:endParaRPr>
          </a:p>
        </p:txBody>
      </p:sp>
    </p:spTree>
    <p:extLst>
      <p:ext uri="{BB962C8B-B14F-4D97-AF65-F5344CB8AC3E}">
        <p14:creationId xmlns:p14="http://schemas.microsoft.com/office/powerpoint/2010/main" val="101261837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accent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2EF70B-2095-4FFA-BF9D-D65050D1A2FB}"/>
              </a:ext>
            </a:extLst>
          </p:cNvPr>
          <p:cNvSpPr>
            <a:spLocks noGrp="1"/>
          </p:cNvSpPr>
          <p:nvPr>
            <p:ph type="title"/>
          </p:nvPr>
        </p:nvSpPr>
        <p:spPr>
          <a:xfrm>
            <a:off x="653145" y="609599"/>
            <a:ext cx="3364378" cy="5606143"/>
          </a:xfrm>
        </p:spPr>
        <p:txBody>
          <a:bodyPr>
            <a:normAutofit/>
          </a:bodyPr>
          <a:lstStyle/>
          <a:p>
            <a:r>
              <a:rPr lang="de-DE" dirty="0"/>
              <a:t>Contribution</a:t>
            </a:r>
            <a:endParaRPr lang="en-US" dirty="0"/>
          </a:p>
        </p:txBody>
      </p:sp>
      <p:sp>
        <p:nvSpPr>
          <p:cNvPr id="4" name="Date Placeholder 3">
            <a:extLst>
              <a:ext uri="{FF2B5EF4-FFF2-40B4-BE49-F238E27FC236}">
                <a16:creationId xmlns:a16="http://schemas.microsoft.com/office/drawing/2014/main" id="{6A6E7E8B-79F2-430F-BC6F-5175D7F4D3F0}"/>
              </a:ext>
            </a:extLst>
          </p:cNvPr>
          <p:cNvSpPr>
            <a:spLocks noGrp="1"/>
          </p:cNvSpPr>
          <p:nvPr>
            <p:ph type="dt" sz="half" idx="10"/>
          </p:nvPr>
        </p:nvSpPr>
        <p:spPr>
          <a:xfrm>
            <a:off x="1142996" y="6604827"/>
            <a:ext cx="2329074" cy="365125"/>
          </a:xfrm>
        </p:spPr>
        <p:txBody>
          <a:bodyPr>
            <a:normAutofit/>
          </a:bodyPr>
          <a:lstStyle/>
          <a:p>
            <a:pPr>
              <a:spcAft>
                <a:spcPts val="600"/>
              </a:spcAft>
            </a:pPr>
            <a:r>
              <a:rPr lang="en-US" dirty="0">
                <a:solidFill>
                  <a:schemeClr val="bg1"/>
                </a:solidFill>
              </a:rPr>
              <a:t>12/01/2021</a:t>
            </a:r>
          </a:p>
        </p:txBody>
      </p:sp>
      <p:sp>
        <p:nvSpPr>
          <p:cNvPr id="5" name="Footer Placeholder 4">
            <a:extLst>
              <a:ext uri="{FF2B5EF4-FFF2-40B4-BE49-F238E27FC236}">
                <a16:creationId xmlns:a16="http://schemas.microsoft.com/office/drawing/2014/main" id="{10462E16-65A4-4BC3-B040-1340DF38E5D6}"/>
              </a:ext>
            </a:extLst>
          </p:cNvPr>
          <p:cNvSpPr>
            <a:spLocks noGrp="1"/>
          </p:cNvSpPr>
          <p:nvPr>
            <p:ph type="ftr" sz="quarter" idx="11"/>
          </p:nvPr>
        </p:nvSpPr>
        <p:spPr>
          <a:xfrm>
            <a:off x="3949148" y="6604827"/>
            <a:ext cx="4717774" cy="365125"/>
          </a:xfrm>
        </p:spPr>
        <p:txBody>
          <a:bodyPr>
            <a:normAutofit/>
          </a:bodyPr>
          <a:lstStyle/>
          <a:p>
            <a:pPr>
              <a:spcAft>
                <a:spcPts val="600"/>
              </a:spcAft>
            </a:pPr>
            <a:r>
              <a:rPr lang="en-US" sz="1100" dirty="0">
                <a:solidFill>
                  <a:schemeClr val="bg1"/>
                </a:solidFill>
              </a:rPr>
              <a:t>Visual Analytics of Atmosphere Pollutants/Livia Mano/Master Colloquium</a:t>
            </a:r>
          </a:p>
        </p:txBody>
      </p:sp>
      <p:sp>
        <p:nvSpPr>
          <p:cNvPr id="6" name="Slide Number Placeholder 5">
            <a:extLst>
              <a:ext uri="{FF2B5EF4-FFF2-40B4-BE49-F238E27FC236}">
                <a16:creationId xmlns:a16="http://schemas.microsoft.com/office/drawing/2014/main" id="{1DDA8B94-16E4-4EC8-B54D-4B98EB6B11EF}"/>
              </a:ext>
            </a:extLst>
          </p:cNvPr>
          <p:cNvSpPr>
            <a:spLocks noGrp="1"/>
          </p:cNvSpPr>
          <p:nvPr>
            <p:ph type="sldNum" sz="quarter" idx="12"/>
          </p:nvPr>
        </p:nvSpPr>
        <p:spPr>
          <a:xfrm>
            <a:off x="9329530" y="6572173"/>
            <a:ext cx="1706217" cy="365125"/>
          </a:xfrm>
        </p:spPr>
        <p:txBody>
          <a:bodyPr>
            <a:normAutofit/>
          </a:bodyPr>
          <a:lstStyle/>
          <a:p>
            <a:pPr>
              <a:spcAft>
                <a:spcPts val="600"/>
              </a:spcAft>
            </a:pPr>
            <a:fld id="{89939142-B69E-454E-A6BC-54517DCEA5D4}" type="slidenum">
              <a:rPr lang="en-US" sz="1400" smtClean="0">
                <a:solidFill>
                  <a:schemeClr val="bg1"/>
                </a:solidFill>
              </a:rPr>
              <a:pPr>
                <a:spcAft>
                  <a:spcPts val="600"/>
                </a:spcAft>
              </a:pPr>
              <a:t>6</a:t>
            </a:fld>
            <a:endParaRPr lang="en-US" sz="1400" dirty="0">
              <a:solidFill>
                <a:schemeClr val="bg1"/>
              </a:solidFill>
            </a:endParaRPr>
          </a:p>
        </p:txBody>
      </p:sp>
      <p:graphicFrame>
        <p:nvGraphicFramePr>
          <p:cNvPr id="8" name="Content Placeholder 2">
            <a:extLst>
              <a:ext uri="{FF2B5EF4-FFF2-40B4-BE49-F238E27FC236}">
                <a16:creationId xmlns:a16="http://schemas.microsoft.com/office/drawing/2014/main" id="{97C2077D-F30B-4D7D-B07C-7EB1219FC823}"/>
              </a:ext>
            </a:extLst>
          </p:cNvPr>
          <p:cNvGraphicFramePr>
            <a:graphicFrameLocks noGrp="1"/>
          </p:cNvGraphicFramePr>
          <p:nvPr>
            <p:ph idx="1"/>
            <p:extLst>
              <p:ext uri="{D42A27DB-BD31-4B8C-83A1-F6EECF244321}">
                <p14:modId xmlns:p14="http://schemas.microsoft.com/office/powerpoint/2010/main" val="3768368843"/>
              </p:ext>
            </p:extLst>
          </p:nvPr>
        </p:nvGraphicFramePr>
        <p:xfrm>
          <a:off x="4545013" y="1199858"/>
          <a:ext cx="6451943" cy="446788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179393716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E669C8-125A-40A0-83CD-4F2125767AE0}"/>
              </a:ext>
            </a:extLst>
          </p:cNvPr>
          <p:cNvSpPr>
            <a:spLocks noGrp="1"/>
          </p:cNvSpPr>
          <p:nvPr>
            <p:ph type="title"/>
          </p:nvPr>
        </p:nvSpPr>
        <p:spPr/>
        <p:txBody>
          <a:bodyPr/>
          <a:lstStyle/>
          <a:p>
            <a:r>
              <a:rPr lang="en-US" dirty="0">
                <a:latin typeface="Calibri Light" panose="020F0302020204030204" pitchFamily="34" charset="0"/>
                <a:cs typeface="Calibri Light" panose="020F0302020204030204" pitchFamily="34" charset="0"/>
              </a:rPr>
              <a:t>A</a:t>
            </a:r>
            <a:r>
              <a:rPr lang="en-US" sz="4400" i="0" u="none" strike="noStrike" baseline="0" dirty="0">
                <a:latin typeface="Calibri Light" panose="020F0302020204030204" pitchFamily="34" charset="0"/>
                <a:cs typeface="Calibri Light" panose="020F0302020204030204" pitchFamily="34" charset="0"/>
              </a:rPr>
              <a:t>utomated </a:t>
            </a:r>
            <a:r>
              <a:rPr lang="en-US" dirty="0">
                <a:latin typeface="Calibri Light" panose="020F0302020204030204" pitchFamily="34" charset="0"/>
                <a:cs typeface="Calibri Light" panose="020F0302020204030204" pitchFamily="34" charset="0"/>
              </a:rPr>
              <a:t>D</a:t>
            </a:r>
            <a:r>
              <a:rPr lang="en-US" sz="4400" i="0" u="none" strike="noStrike" baseline="0" dirty="0">
                <a:latin typeface="Calibri Light" panose="020F0302020204030204" pitchFamily="34" charset="0"/>
                <a:cs typeface="Calibri Light" panose="020F0302020204030204" pitchFamily="34" charset="0"/>
              </a:rPr>
              <a:t>ata </a:t>
            </a:r>
            <a:r>
              <a:rPr lang="en-US" dirty="0">
                <a:latin typeface="Calibri Light" panose="020F0302020204030204" pitchFamily="34" charset="0"/>
                <a:cs typeface="Calibri Light" panose="020F0302020204030204" pitchFamily="34" charset="0"/>
              </a:rPr>
              <a:t>P</a:t>
            </a:r>
            <a:r>
              <a:rPr lang="en-US" sz="4400" i="0" u="none" strike="noStrike" baseline="0" dirty="0">
                <a:latin typeface="Calibri Light" panose="020F0302020204030204" pitchFamily="34" charset="0"/>
                <a:cs typeface="Calibri Light" panose="020F0302020204030204" pitchFamily="34" charset="0"/>
              </a:rPr>
              <a:t>ipeline</a:t>
            </a:r>
            <a:endParaRPr lang="en-US" dirty="0">
              <a:latin typeface="Calibri Light" panose="020F0302020204030204" pitchFamily="34" charset="0"/>
              <a:cs typeface="Calibri Light" panose="020F0302020204030204" pitchFamily="34" charset="0"/>
            </a:endParaRPr>
          </a:p>
        </p:txBody>
      </p:sp>
      <p:pic>
        <p:nvPicPr>
          <p:cNvPr id="7" name="Picture 6" descr="Diagram&#10;&#10;Description automatically generated">
            <a:extLst>
              <a:ext uri="{FF2B5EF4-FFF2-40B4-BE49-F238E27FC236}">
                <a16:creationId xmlns:a16="http://schemas.microsoft.com/office/drawing/2014/main" id="{AF494906-39FB-40BE-B416-3B7E7C2BC1D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112174"/>
            <a:ext cx="10599906" cy="2633652"/>
          </a:xfrm>
          <a:prstGeom prst="rect">
            <a:avLst/>
          </a:prstGeom>
        </p:spPr>
      </p:pic>
      <p:sp>
        <p:nvSpPr>
          <p:cNvPr id="11" name="Date Placeholder 10">
            <a:extLst>
              <a:ext uri="{FF2B5EF4-FFF2-40B4-BE49-F238E27FC236}">
                <a16:creationId xmlns:a16="http://schemas.microsoft.com/office/drawing/2014/main" id="{33491BFF-18EF-4FAB-BECD-EE5563445519}"/>
              </a:ext>
            </a:extLst>
          </p:cNvPr>
          <p:cNvSpPr>
            <a:spLocks noGrp="1"/>
          </p:cNvSpPr>
          <p:nvPr>
            <p:ph type="dt" sz="half" idx="10"/>
          </p:nvPr>
        </p:nvSpPr>
        <p:spPr>
          <a:xfrm>
            <a:off x="1143000" y="6588953"/>
            <a:ext cx="2329074" cy="365125"/>
          </a:xfrm>
        </p:spPr>
        <p:txBody>
          <a:bodyPr/>
          <a:lstStyle/>
          <a:p>
            <a:r>
              <a:rPr lang="en-US" dirty="0">
                <a:solidFill>
                  <a:schemeClr val="bg1"/>
                </a:solidFill>
              </a:rPr>
              <a:t>12/01/2021</a:t>
            </a:r>
          </a:p>
        </p:txBody>
      </p:sp>
      <p:sp>
        <p:nvSpPr>
          <p:cNvPr id="12" name="Footer Placeholder 11">
            <a:extLst>
              <a:ext uri="{FF2B5EF4-FFF2-40B4-BE49-F238E27FC236}">
                <a16:creationId xmlns:a16="http://schemas.microsoft.com/office/drawing/2014/main" id="{1F25EEFB-3C18-4EB5-9126-C50C30F23450}"/>
              </a:ext>
            </a:extLst>
          </p:cNvPr>
          <p:cNvSpPr>
            <a:spLocks noGrp="1"/>
          </p:cNvSpPr>
          <p:nvPr>
            <p:ph type="ftr" sz="quarter" idx="11"/>
          </p:nvPr>
        </p:nvSpPr>
        <p:spPr>
          <a:xfrm>
            <a:off x="3864989" y="6588952"/>
            <a:ext cx="4773652" cy="365125"/>
          </a:xfrm>
        </p:spPr>
        <p:txBody>
          <a:bodyPr/>
          <a:lstStyle/>
          <a:p>
            <a:r>
              <a:rPr lang="en-US" dirty="0">
                <a:solidFill>
                  <a:schemeClr val="bg1"/>
                </a:solidFill>
              </a:rPr>
              <a:t>Visual Analytics of Atmosphere Pollutants/Livia Mano/Master Colloquium</a:t>
            </a:r>
          </a:p>
        </p:txBody>
      </p:sp>
      <p:sp>
        <p:nvSpPr>
          <p:cNvPr id="13" name="Slide Number Placeholder 12">
            <a:extLst>
              <a:ext uri="{FF2B5EF4-FFF2-40B4-BE49-F238E27FC236}">
                <a16:creationId xmlns:a16="http://schemas.microsoft.com/office/drawing/2014/main" id="{BCECEA31-684A-44BF-A17D-C5448AAE941E}"/>
              </a:ext>
            </a:extLst>
          </p:cNvPr>
          <p:cNvSpPr>
            <a:spLocks noGrp="1"/>
          </p:cNvSpPr>
          <p:nvPr>
            <p:ph type="sldNum" sz="quarter" idx="12"/>
          </p:nvPr>
        </p:nvSpPr>
        <p:spPr>
          <a:xfrm>
            <a:off x="9312303" y="6519585"/>
            <a:ext cx="1706217" cy="365125"/>
          </a:xfrm>
        </p:spPr>
        <p:txBody>
          <a:bodyPr/>
          <a:lstStyle/>
          <a:p>
            <a:fld id="{89939142-B69E-454E-A6BC-54517DCEA5D4}" type="slidenum">
              <a:rPr lang="en-US" sz="1400" smtClean="0">
                <a:solidFill>
                  <a:schemeClr val="bg1"/>
                </a:solidFill>
              </a:rPr>
              <a:t>7</a:t>
            </a:fld>
            <a:endParaRPr lang="en-US" sz="1400" dirty="0">
              <a:solidFill>
                <a:schemeClr val="bg1"/>
              </a:solidFill>
            </a:endParaRPr>
          </a:p>
        </p:txBody>
      </p:sp>
    </p:spTree>
    <p:extLst>
      <p:ext uri="{BB962C8B-B14F-4D97-AF65-F5344CB8AC3E}">
        <p14:creationId xmlns:p14="http://schemas.microsoft.com/office/powerpoint/2010/main" val="84585313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7C490C-5D2A-4FC9-8147-E9DA3503C497}"/>
              </a:ext>
            </a:extLst>
          </p:cNvPr>
          <p:cNvSpPr>
            <a:spLocks noGrp="1"/>
          </p:cNvSpPr>
          <p:nvPr>
            <p:ph type="title"/>
          </p:nvPr>
        </p:nvSpPr>
        <p:spPr/>
        <p:txBody>
          <a:bodyPr/>
          <a:lstStyle/>
          <a:p>
            <a:r>
              <a:rPr lang="de-DE" dirty="0"/>
              <a:t>Data Download </a:t>
            </a:r>
            <a:endParaRPr lang="en-US" dirty="0"/>
          </a:p>
        </p:txBody>
      </p:sp>
      <p:sp>
        <p:nvSpPr>
          <p:cNvPr id="6" name="TextBox 5">
            <a:extLst>
              <a:ext uri="{FF2B5EF4-FFF2-40B4-BE49-F238E27FC236}">
                <a16:creationId xmlns:a16="http://schemas.microsoft.com/office/drawing/2014/main" id="{1F850E5E-6BE0-41E7-A478-D8ED53583A49}"/>
              </a:ext>
            </a:extLst>
          </p:cNvPr>
          <p:cNvSpPr txBox="1"/>
          <p:nvPr/>
        </p:nvSpPr>
        <p:spPr>
          <a:xfrm>
            <a:off x="6800096" y="2372707"/>
            <a:ext cx="4542819" cy="2554545"/>
          </a:xfrm>
          <a:prstGeom prst="rect">
            <a:avLst/>
          </a:prstGeom>
          <a:noFill/>
        </p:spPr>
        <p:txBody>
          <a:bodyPr wrap="square" rtlCol="0">
            <a:spAutoFit/>
          </a:bodyPr>
          <a:lstStyle/>
          <a:p>
            <a:pPr marL="285750" indent="-285750">
              <a:buFont typeface="Arial" panose="020B0604020202020204" pitchFamily="34" charset="0"/>
              <a:buChar char="•"/>
            </a:pPr>
            <a:r>
              <a:rPr lang="de-DE" sz="2000" dirty="0"/>
              <a:t>Sentinel 5P ESA. Launched in 2017</a:t>
            </a:r>
          </a:p>
          <a:p>
            <a:pPr marL="285750" indent="-285750">
              <a:buFont typeface="Arial" panose="020B0604020202020204" pitchFamily="34" charset="0"/>
              <a:buChar char="•"/>
            </a:pPr>
            <a:r>
              <a:rPr lang="de-DE" sz="2000" dirty="0"/>
              <a:t>NOx, SOx</a:t>
            </a:r>
          </a:p>
          <a:p>
            <a:pPr marL="285750" indent="-285750">
              <a:buFont typeface="Arial" panose="020B0604020202020204" pitchFamily="34" charset="0"/>
              <a:buChar char="•"/>
            </a:pPr>
            <a:r>
              <a:rPr lang="de-DE" sz="2000" dirty="0"/>
              <a:t>Daily recordings and publications</a:t>
            </a:r>
          </a:p>
          <a:p>
            <a:pPr marL="285750" indent="-285750">
              <a:buFont typeface="Arial" panose="020B0604020202020204" pitchFamily="34" charset="0"/>
              <a:buChar char="•"/>
            </a:pPr>
            <a:r>
              <a:rPr lang="de-DE" sz="2000" dirty="0"/>
              <a:t>Attributes:</a:t>
            </a:r>
          </a:p>
          <a:p>
            <a:pPr marL="742950" lvl="1" indent="-285750">
              <a:buFont typeface="Arial" panose="020B0604020202020204" pitchFamily="34" charset="0"/>
              <a:buChar char="•"/>
            </a:pPr>
            <a:r>
              <a:rPr lang="de-DE" sz="2000" dirty="0"/>
              <a:t>Coordinate(long/lat), </a:t>
            </a:r>
          </a:p>
          <a:p>
            <a:pPr marL="742950" lvl="1" indent="-285750">
              <a:buFont typeface="Arial" panose="020B0604020202020204" pitchFamily="34" charset="0"/>
              <a:buChar char="•"/>
            </a:pPr>
            <a:r>
              <a:rPr lang="de-DE" sz="2000" dirty="0"/>
              <a:t>Product value</a:t>
            </a:r>
          </a:p>
          <a:p>
            <a:pPr marL="742950" lvl="1" indent="-285750">
              <a:buFont typeface="Arial" panose="020B0604020202020204" pitchFamily="34" charset="0"/>
              <a:buChar char="•"/>
            </a:pPr>
            <a:r>
              <a:rPr lang="de-DE" sz="2000" dirty="0"/>
              <a:t>Quality Assurance</a:t>
            </a:r>
          </a:p>
          <a:p>
            <a:pPr marL="742950" lvl="1" indent="-285750">
              <a:buFont typeface="Arial" panose="020B0604020202020204" pitchFamily="34" charset="0"/>
              <a:buChar char="•"/>
            </a:pPr>
            <a:r>
              <a:rPr lang="de-DE" sz="2000" dirty="0"/>
              <a:t>Time</a:t>
            </a:r>
          </a:p>
        </p:txBody>
      </p:sp>
      <p:sp>
        <p:nvSpPr>
          <p:cNvPr id="12" name="Date Placeholder 11">
            <a:extLst>
              <a:ext uri="{FF2B5EF4-FFF2-40B4-BE49-F238E27FC236}">
                <a16:creationId xmlns:a16="http://schemas.microsoft.com/office/drawing/2014/main" id="{1AEF3EA7-8DE6-4957-8017-C50297908C5F}"/>
              </a:ext>
            </a:extLst>
          </p:cNvPr>
          <p:cNvSpPr>
            <a:spLocks noGrp="1"/>
          </p:cNvSpPr>
          <p:nvPr>
            <p:ph type="dt" sz="half" idx="10"/>
          </p:nvPr>
        </p:nvSpPr>
        <p:spPr>
          <a:xfrm>
            <a:off x="1118624" y="6577668"/>
            <a:ext cx="2329074" cy="365125"/>
          </a:xfrm>
        </p:spPr>
        <p:txBody>
          <a:bodyPr/>
          <a:lstStyle/>
          <a:p>
            <a:r>
              <a:rPr lang="en-US" dirty="0">
                <a:solidFill>
                  <a:schemeClr val="bg1"/>
                </a:solidFill>
              </a:rPr>
              <a:t>12/01/2021</a:t>
            </a:r>
          </a:p>
        </p:txBody>
      </p:sp>
      <p:sp>
        <p:nvSpPr>
          <p:cNvPr id="13" name="Footer Placeholder 12">
            <a:extLst>
              <a:ext uri="{FF2B5EF4-FFF2-40B4-BE49-F238E27FC236}">
                <a16:creationId xmlns:a16="http://schemas.microsoft.com/office/drawing/2014/main" id="{B60C8C49-9302-489D-912D-CAB82341E2BD}"/>
              </a:ext>
            </a:extLst>
          </p:cNvPr>
          <p:cNvSpPr>
            <a:spLocks noGrp="1"/>
          </p:cNvSpPr>
          <p:nvPr>
            <p:ph type="ftr" sz="quarter" idx="11"/>
          </p:nvPr>
        </p:nvSpPr>
        <p:spPr>
          <a:xfrm>
            <a:off x="3902697" y="6577667"/>
            <a:ext cx="4773652" cy="365125"/>
          </a:xfrm>
        </p:spPr>
        <p:txBody>
          <a:bodyPr/>
          <a:lstStyle/>
          <a:p>
            <a:r>
              <a:rPr lang="en-US" dirty="0">
                <a:solidFill>
                  <a:schemeClr val="bg1"/>
                </a:solidFill>
              </a:rPr>
              <a:t>Visual Analytics of Atmosphere Pollutants/Livia Mano/Master Colloquium</a:t>
            </a:r>
          </a:p>
        </p:txBody>
      </p:sp>
      <p:sp>
        <p:nvSpPr>
          <p:cNvPr id="14" name="Slide Number Placeholder 13">
            <a:extLst>
              <a:ext uri="{FF2B5EF4-FFF2-40B4-BE49-F238E27FC236}">
                <a16:creationId xmlns:a16="http://schemas.microsoft.com/office/drawing/2014/main" id="{EF1A0971-9F0A-4923-A591-CDDC73CC9F44}"/>
              </a:ext>
            </a:extLst>
          </p:cNvPr>
          <p:cNvSpPr>
            <a:spLocks noGrp="1"/>
          </p:cNvSpPr>
          <p:nvPr>
            <p:ph type="sldNum" sz="quarter" idx="12"/>
          </p:nvPr>
        </p:nvSpPr>
        <p:spPr>
          <a:xfrm>
            <a:off x="9312303" y="6553030"/>
            <a:ext cx="1706217" cy="376689"/>
          </a:xfrm>
        </p:spPr>
        <p:txBody>
          <a:bodyPr/>
          <a:lstStyle/>
          <a:p>
            <a:fld id="{89939142-B69E-454E-A6BC-54517DCEA5D4}" type="slidenum">
              <a:rPr lang="en-US" sz="1400" smtClean="0">
                <a:solidFill>
                  <a:schemeClr val="bg1"/>
                </a:solidFill>
              </a:rPr>
              <a:t>8</a:t>
            </a:fld>
            <a:endParaRPr lang="en-US" dirty="0">
              <a:solidFill>
                <a:schemeClr val="bg1"/>
              </a:solidFill>
            </a:endParaRPr>
          </a:p>
        </p:txBody>
      </p:sp>
      <p:pic>
        <p:nvPicPr>
          <p:cNvPr id="18" name="Picture 17" descr="A picture containing transport, outdoor, satellite, wave&#10;&#10;Description automatically generated">
            <a:extLst>
              <a:ext uri="{FF2B5EF4-FFF2-40B4-BE49-F238E27FC236}">
                <a16:creationId xmlns:a16="http://schemas.microsoft.com/office/drawing/2014/main" id="{514CC671-C942-4458-B01A-7A18466730D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0036" y="2042160"/>
            <a:ext cx="6078228" cy="3215640"/>
          </a:xfrm>
          <a:prstGeom prst="rect">
            <a:avLst/>
          </a:prstGeom>
        </p:spPr>
      </p:pic>
    </p:spTree>
    <p:extLst>
      <p:ext uri="{BB962C8B-B14F-4D97-AF65-F5344CB8AC3E}">
        <p14:creationId xmlns:p14="http://schemas.microsoft.com/office/powerpoint/2010/main" val="185069414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353FF-5F3C-4EC1-911E-84973B6CA694}"/>
              </a:ext>
            </a:extLst>
          </p:cNvPr>
          <p:cNvSpPr>
            <a:spLocks noGrp="1"/>
          </p:cNvSpPr>
          <p:nvPr>
            <p:ph type="title"/>
          </p:nvPr>
        </p:nvSpPr>
        <p:spPr/>
        <p:txBody>
          <a:bodyPr/>
          <a:lstStyle/>
          <a:p>
            <a:r>
              <a:rPr lang="de-DE" dirty="0"/>
              <a:t>Preprocessing</a:t>
            </a:r>
            <a:endParaRPr lang="en-US" dirty="0"/>
          </a:p>
        </p:txBody>
      </p:sp>
      <p:pic>
        <p:nvPicPr>
          <p:cNvPr id="6" name="Content Placeholder 4" descr="A picture containing text, cup, sign, mug&#10;&#10;Description automatically generated">
            <a:extLst>
              <a:ext uri="{FF2B5EF4-FFF2-40B4-BE49-F238E27FC236}">
                <a16:creationId xmlns:a16="http://schemas.microsoft.com/office/drawing/2014/main" id="{DC489954-A02B-4B3A-B39C-E17B5BC7017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8200" y="2200261"/>
            <a:ext cx="4024457" cy="2457473"/>
          </a:xfrm>
          <a:prstGeom prst="rect">
            <a:avLst/>
          </a:prstGeom>
        </p:spPr>
      </p:pic>
      <p:sp>
        <p:nvSpPr>
          <p:cNvPr id="12" name="TextBox 11">
            <a:extLst>
              <a:ext uri="{FF2B5EF4-FFF2-40B4-BE49-F238E27FC236}">
                <a16:creationId xmlns:a16="http://schemas.microsoft.com/office/drawing/2014/main" id="{44D6D6E9-7B6A-4DBF-9ED5-06EDC013D462}"/>
              </a:ext>
            </a:extLst>
          </p:cNvPr>
          <p:cNvSpPr txBox="1"/>
          <p:nvPr/>
        </p:nvSpPr>
        <p:spPr>
          <a:xfrm>
            <a:off x="5508171" y="2767279"/>
            <a:ext cx="5845629" cy="1323439"/>
          </a:xfrm>
          <a:prstGeom prst="rect">
            <a:avLst/>
          </a:prstGeom>
          <a:noFill/>
        </p:spPr>
        <p:txBody>
          <a:bodyPr wrap="square" rtlCol="0">
            <a:spAutoFit/>
          </a:bodyPr>
          <a:lstStyle/>
          <a:p>
            <a:pPr marL="285750" indent="-285750">
              <a:buFont typeface="Arial" panose="020B0604020202020204" pitchFamily="34" charset="0"/>
              <a:buChar char="•"/>
            </a:pPr>
            <a:r>
              <a:rPr lang="de-DE" sz="2000" dirty="0"/>
              <a:t>Removing points with QA &lt; 50</a:t>
            </a:r>
          </a:p>
          <a:p>
            <a:pPr marL="285750" indent="-285750">
              <a:buFont typeface="Arial" panose="020B0604020202020204" pitchFamily="34" charset="0"/>
              <a:buChar char="•"/>
            </a:pPr>
            <a:r>
              <a:rPr lang="de-DE" sz="2000" dirty="0"/>
              <a:t>Spatial Aggregation: points -&gt; polygons/regions</a:t>
            </a:r>
          </a:p>
          <a:p>
            <a:pPr marL="285750" indent="-285750">
              <a:buFont typeface="Arial" panose="020B0604020202020204" pitchFamily="34" charset="0"/>
              <a:buChar char="•"/>
            </a:pPr>
            <a:r>
              <a:rPr lang="de-DE" sz="2000" dirty="0"/>
              <a:t>Statistical Aggregation: daily averages for each city</a:t>
            </a:r>
          </a:p>
          <a:p>
            <a:pPr marL="285750" indent="-285750">
              <a:buFont typeface="Arial" panose="020B0604020202020204" pitchFamily="34" charset="0"/>
              <a:buChar char="•"/>
            </a:pPr>
            <a:endParaRPr lang="de-DE" sz="2000" dirty="0"/>
          </a:p>
        </p:txBody>
      </p:sp>
      <p:sp>
        <p:nvSpPr>
          <p:cNvPr id="13" name="Date Placeholder 12">
            <a:extLst>
              <a:ext uri="{FF2B5EF4-FFF2-40B4-BE49-F238E27FC236}">
                <a16:creationId xmlns:a16="http://schemas.microsoft.com/office/drawing/2014/main" id="{FD3CCA22-AAFA-49FB-8EFF-30D6EA8FC7DC}"/>
              </a:ext>
            </a:extLst>
          </p:cNvPr>
          <p:cNvSpPr>
            <a:spLocks noGrp="1"/>
          </p:cNvSpPr>
          <p:nvPr>
            <p:ph type="dt" sz="half" idx="10"/>
          </p:nvPr>
        </p:nvSpPr>
        <p:spPr>
          <a:xfrm>
            <a:off x="1143000" y="6588953"/>
            <a:ext cx="2329074" cy="365125"/>
          </a:xfrm>
        </p:spPr>
        <p:txBody>
          <a:bodyPr/>
          <a:lstStyle/>
          <a:p>
            <a:r>
              <a:rPr lang="en-US" dirty="0">
                <a:solidFill>
                  <a:schemeClr val="bg1"/>
                </a:solidFill>
              </a:rPr>
              <a:t>12/01/2021</a:t>
            </a:r>
          </a:p>
        </p:txBody>
      </p:sp>
      <p:sp>
        <p:nvSpPr>
          <p:cNvPr id="14" name="Footer Placeholder 13">
            <a:extLst>
              <a:ext uri="{FF2B5EF4-FFF2-40B4-BE49-F238E27FC236}">
                <a16:creationId xmlns:a16="http://schemas.microsoft.com/office/drawing/2014/main" id="{B58DCDF2-10AC-49D8-9D9E-18425ED4F225}"/>
              </a:ext>
            </a:extLst>
          </p:cNvPr>
          <p:cNvSpPr>
            <a:spLocks noGrp="1"/>
          </p:cNvSpPr>
          <p:nvPr>
            <p:ph type="ftr" sz="quarter" idx="11"/>
          </p:nvPr>
        </p:nvSpPr>
        <p:spPr>
          <a:xfrm>
            <a:off x="3899142" y="6588952"/>
            <a:ext cx="4820786" cy="365125"/>
          </a:xfrm>
        </p:spPr>
        <p:txBody>
          <a:bodyPr/>
          <a:lstStyle/>
          <a:p>
            <a:r>
              <a:rPr lang="en-US" dirty="0">
                <a:solidFill>
                  <a:schemeClr val="bg1"/>
                </a:solidFill>
              </a:rPr>
              <a:t>Visual Analytics of Atmosphere Pollutants/Livia Mano/Master Colloquium</a:t>
            </a:r>
          </a:p>
        </p:txBody>
      </p:sp>
      <p:sp>
        <p:nvSpPr>
          <p:cNvPr id="15" name="Slide Number Placeholder 14">
            <a:extLst>
              <a:ext uri="{FF2B5EF4-FFF2-40B4-BE49-F238E27FC236}">
                <a16:creationId xmlns:a16="http://schemas.microsoft.com/office/drawing/2014/main" id="{23776C18-210B-4B65-BC64-04E7B9A0BC4A}"/>
              </a:ext>
            </a:extLst>
          </p:cNvPr>
          <p:cNvSpPr>
            <a:spLocks noGrp="1"/>
          </p:cNvSpPr>
          <p:nvPr>
            <p:ph type="sldNum" sz="quarter" idx="12"/>
          </p:nvPr>
        </p:nvSpPr>
        <p:spPr>
          <a:xfrm>
            <a:off x="9342783" y="6570097"/>
            <a:ext cx="1706217" cy="365125"/>
          </a:xfrm>
        </p:spPr>
        <p:txBody>
          <a:bodyPr/>
          <a:lstStyle/>
          <a:p>
            <a:fld id="{89939142-B69E-454E-A6BC-54517DCEA5D4}" type="slidenum">
              <a:rPr lang="en-US" sz="1400" smtClean="0">
                <a:solidFill>
                  <a:schemeClr val="bg1"/>
                </a:solidFill>
              </a:rPr>
              <a:t>9</a:t>
            </a:fld>
            <a:endParaRPr lang="en-US" dirty="0">
              <a:solidFill>
                <a:schemeClr val="bg1"/>
              </a:solidFill>
            </a:endParaRPr>
          </a:p>
        </p:txBody>
      </p:sp>
    </p:spTree>
    <p:extLst>
      <p:ext uri="{BB962C8B-B14F-4D97-AF65-F5344CB8AC3E}">
        <p14:creationId xmlns:p14="http://schemas.microsoft.com/office/powerpoint/2010/main" val="4076363731"/>
      </p:ext>
    </p:extLst>
  </p:cSld>
  <p:clrMapOvr>
    <a:masterClrMapping/>
  </p:clrMapOvr>
</p:sld>
</file>

<file path=ppt/theme/theme1.xml><?xml version="1.0" encoding="utf-8"?>
<a:theme xmlns:a="http://schemas.openxmlformats.org/drawingml/2006/main" name="Basis">
  <a:themeElements>
    <a:clrScheme name="Orange">
      <a:dk1>
        <a:srgbClr val="000000"/>
      </a:dk1>
      <a:lt1>
        <a:sysClr val="window" lastClr="FFFFFF"/>
      </a:lt1>
      <a:dk2>
        <a:srgbClr val="637052"/>
      </a:dk2>
      <a:lt2>
        <a:srgbClr val="CCDDEA"/>
      </a:lt2>
      <a:accent1>
        <a:srgbClr val="E48312"/>
      </a:accent1>
      <a:accent2>
        <a:srgbClr val="BD582C"/>
      </a:accent2>
      <a:accent3>
        <a:srgbClr val="865640"/>
      </a:accent3>
      <a:accent4>
        <a:srgbClr val="9B8357"/>
      </a:accent4>
      <a:accent5>
        <a:srgbClr val="C2BC80"/>
      </a:accent5>
      <a:accent6>
        <a:srgbClr val="94A088"/>
      </a:accent6>
      <a:hlink>
        <a:srgbClr val="2998E3"/>
      </a:hlink>
      <a:folHlink>
        <a:srgbClr val="8C8C8C"/>
      </a:folHlink>
    </a:clrScheme>
    <a:fontScheme name="Basis">
      <a:maj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orbel" panose="020B0503020204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Basis">
      <a:fillStyleLst>
        <a:solidFill>
          <a:schemeClr val="phClr"/>
        </a:solidFill>
        <a:solidFill>
          <a:schemeClr val="phClr">
            <a:tint val="63000"/>
            <a:satMod val="130000"/>
          </a:schemeClr>
        </a:solidFill>
        <a:gradFill rotWithShape="1">
          <a:gsLst>
            <a:gs pos="0">
              <a:schemeClr val="phClr"/>
            </a:gs>
            <a:gs pos="90000">
              <a:schemeClr val="phClr">
                <a:shade val="100000"/>
                <a:satMod val="105000"/>
              </a:schemeClr>
            </a:gs>
            <a:gs pos="100000">
              <a:schemeClr val="phClr">
                <a:shade val="80000"/>
                <a:satMod val="120000"/>
              </a:schemeClr>
            </a:gs>
          </a:gsLst>
          <a:path path="circle">
            <a:fillToRect l="100000" t="100000" r="100000" b="100000"/>
          </a:path>
        </a:gradFill>
      </a:fillStyleLst>
      <a:lnStyleLst>
        <a:ln w="10000"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effectStyle>
        <a:effectStyle>
          <a:effectLst>
            <a:outerShdw blurRad="38100" dist="25400" dir="5400000" rotWithShape="0">
              <a:srgbClr val="000000">
                <a:alpha val="45000"/>
              </a:srgbClr>
            </a:outerShdw>
          </a:effectLst>
        </a:effectStyle>
        <a:effectStyle>
          <a:effectLst>
            <a:outerShdw blurRad="38100" dist="25400" dir="5400000" rotWithShape="0">
              <a:srgbClr val="000000">
                <a:alpha val="45000"/>
              </a:srgbClr>
            </a:outerShdw>
          </a:effectLst>
          <a:scene3d>
            <a:camera prst="orthographicFront">
              <a:rot lat="0" lon="0" rev="0"/>
            </a:camera>
            <a:lightRig rig="brightRoom" dir="t"/>
          </a:scene3d>
          <a:sp3d extrusionH="12700" contourW="25400" prstMaterial="flat">
            <a:bevelT w="63500" h="152400" prst="angle"/>
            <a:contourClr>
              <a:schemeClr val="phClr">
                <a:shade val="27000"/>
                <a:satMod val="120000"/>
              </a:schemeClr>
            </a:contourClr>
          </a:sp3d>
        </a:effectStyle>
      </a:effectStyleLst>
      <a:bgFillStyleLst>
        <a:solidFill>
          <a:schemeClr val="phClr"/>
        </a:solidFill>
        <a:solidFill>
          <a:schemeClr val="phClr">
            <a:tint val="95000"/>
            <a:shade val="95000"/>
            <a:satMod val="140000"/>
          </a:schemeClr>
        </a:solidFill>
        <a:solidFill>
          <a:schemeClr val="phClr">
            <a:tint val="90000"/>
            <a:shade val="85000"/>
            <a:satMod val="160000"/>
            <a:lumMod val="110000"/>
          </a:schemeClr>
        </a:solidFill>
      </a:bgFillStyleLst>
    </a:fmtScheme>
  </a:themeElements>
  <a:objectDefaults/>
  <a:extraClrSchemeLst/>
  <a:extLst>
    <a:ext uri="{05A4C25C-085E-4340-85A3-A5531E510DB2}">
      <thm15:themeFamily xmlns:thm15="http://schemas.microsoft.com/office/thememl/2012/main" name="Basis" id="{5665723A-49BA-4B57-8411-A56F8F207965}" vid="{446C221D-F63F-4DD8-B509-CFE168687BF2}"/>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745</TotalTime>
  <Words>3438</Words>
  <Application>Microsoft Office PowerPoint</Application>
  <PresentationFormat>Widescreen</PresentationFormat>
  <Paragraphs>396</Paragraphs>
  <Slides>35</Slides>
  <Notes>30</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35</vt:i4>
      </vt:variant>
    </vt:vector>
  </HeadingPairs>
  <TitlesOfParts>
    <vt:vector size="42" baseType="lpstr">
      <vt:lpstr>Arial</vt:lpstr>
      <vt:lpstr>Calibri</vt:lpstr>
      <vt:lpstr>Calibri Light</vt:lpstr>
      <vt:lpstr>CMBXTI10</vt:lpstr>
      <vt:lpstr>CMTI12</vt:lpstr>
      <vt:lpstr>Corbel</vt:lpstr>
      <vt:lpstr>Basis</vt:lpstr>
      <vt:lpstr>Visual Analytics of Atmosphere Pollutants in Near Real-Time</vt:lpstr>
      <vt:lpstr>Air Pollution</vt:lpstr>
      <vt:lpstr>Motivation</vt:lpstr>
      <vt:lpstr>Related Work</vt:lpstr>
      <vt:lpstr>Challanges/ Requirements</vt:lpstr>
      <vt:lpstr>Contribution</vt:lpstr>
      <vt:lpstr>Automated Data Pipeline</vt:lpstr>
      <vt:lpstr>Data Download </vt:lpstr>
      <vt:lpstr>Preprocessing</vt:lpstr>
      <vt:lpstr>Data Transformation</vt:lpstr>
      <vt:lpstr>Visualization Application</vt:lpstr>
      <vt:lpstr>Visual Components</vt:lpstr>
      <vt:lpstr>Visual Components</vt:lpstr>
      <vt:lpstr>Visual Components</vt:lpstr>
      <vt:lpstr>Evaluation</vt:lpstr>
      <vt:lpstr>Use Case 1</vt:lpstr>
      <vt:lpstr>Interaction flow example</vt:lpstr>
      <vt:lpstr>Findings</vt:lpstr>
      <vt:lpstr>Findings</vt:lpstr>
      <vt:lpstr>Findings</vt:lpstr>
      <vt:lpstr>Use Case 2</vt:lpstr>
      <vt:lpstr>Interaction flow example</vt:lpstr>
      <vt:lpstr>Findings</vt:lpstr>
      <vt:lpstr>Questions and Findings</vt:lpstr>
      <vt:lpstr>Questions and Findings</vt:lpstr>
      <vt:lpstr>Findings</vt:lpstr>
      <vt:lpstr>Future Work</vt:lpstr>
      <vt:lpstr>Summary</vt:lpstr>
      <vt:lpstr>Thank you!</vt:lpstr>
      <vt:lpstr>Bibliography</vt:lpstr>
      <vt:lpstr>Air Particles</vt:lpstr>
      <vt:lpstr>Discussion, Challanges, Future Work</vt:lpstr>
      <vt:lpstr>Visualization Application</vt:lpstr>
      <vt:lpstr>Requirements</vt:lpstr>
      <vt:lpstr>Related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Visual Analytics of Atmosphere Pollutants in Near Real-Time</dc:title>
  <dc:creator>Livia Mano</dc:creator>
  <cp:lastModifiedBy>Livia Mano</cp:lastModifiedBy>
  <cp:revision>8</cp:revision>
  <dcterms:created xsi:type="dcterms:W3CDTF">2021-01-11T22:09:58Z</dcterms:created>
  <dcterms:modified xsi:type="dcterms:W3CDTF">2021-01-12T10:39:24Z</dcterms:modified>
</cp:coreProperties>
</file>